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82" r:id="rId4"/>
    <p:sldId id="258" r:id="rId5"/>
    <p:sldId id="259" r:id="rId6"/>
    <p:sldId id="260" r:id="rId7"/>
    <p:sldId id="261" r:id="rId8"/>
    <p:sldId id="262" r:id="rId9"/>
    <p:sldId id="264" r:id="rId10"/>
    <p:sldId id="265" r:id="rId11"/>
    <p:sldId id="283" r:id="rId12"/>
    <p:sldId id="284" r:id="rId13"/>
    <p:sldId id="266" r:id="rId14"/>
    <p:sldId id="278" r:id="rId15"/>
    <p:sldId id="279" r:id="rId16"/>
    <p:sldId id="280" r:id="rId17"/>
    <p:sldId id="281" r:id="rId18"/>
    <p:sldId id="271" r:id="rId19"/>
  </p:sldIdLst>
  <p:sldSz cx="18288000" cy="10287000"/>
  <p:notesSz cx="6858000" cy="9144000"/>
  <p:embeddedFontLst>
    <p:embeddedFont>
      <p:font typeface="Arial" panose="020B0604020202020204" pitchFamily="34" charset="0"/>
      <p:regular r:id="rId20"/>
    </p:embeddedFont>
    <p:embeddedFont>
      <p:font typeface="Arial Bold" panose="020B0704020202020204" pitchFamily="34" charset="0"/>
      <p:regular r:id="rId21"/>
      <p:bold r:id="rId22"/>
    </p:embeddedFont>
    <p:embeddedFont>
      <p:font typeface="Calibri" panose="020F0502020204030204" pitchFamily="34" charset="0"/>
      <p:regular r:id="rId23"/>
      <p:bold r:id="rId24"/>
      <p:italic r:id="rId25"/>
      <p:boldItalic r:id="rId26"/>
    </p:embeddedFont>
    <p:embeddedFont>
      <p:font typeface="Playfair Display SC" panose="00000500000000000000" pitchFamily="2"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68E9E7D-2BE1-4A40-9AA9-8874E8C3EF33}">
          <p14:sldIdLst>
            <p14:sldId id="256"/>
            <p14:sldId id="257"/>
            <p14:sldId id="282"/>
            <p14:sldId id="258"/>
            <p14:sldId id="259"/>
            <p14:sldId id="260"/>
            <p14:sldId id="261"/>
            <p14:sldId id="262"/>
            <p14:sldId id="264"/>
            <p14:sldId id="265"/>
            <p14:sldId id="283"/>
            <p14:sldId id="284"/>
            <p14:sldId id="266"/>
            <p14:sldId id="278"/>
            <p14:sldId id="279"/>
            <p14:sldId id="280"/>
            <p14:sldId id="281"/>
            <p14:sldId id="271"/>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1" d="100"/>
          <a:sy n="41" d="100"/>
        </p:scale>
        <p:origin x="820" y="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png>
</file>

<file path=ppt/media/image14.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6.jpe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sp>
        <p:nvSpPr>
          <p:cNvPr id="3" name="Freeform 3"/>
          <p:cNvSpPr/>
          <p:nvPr/>
        </p:nvSpPr>
        <p:spPr>
          <a:xfrm>
            <a:off x="1028700" y="4157101"/>
            <a:ext cx="4753997" cy="5751838"/>
          </a:xfrm>
          <a:custGeom>
            <a:avLst/>
            <a:gdLst/>
            <a:ahLst/>
            <a:cxnLst/>
            <a:rect l="l" t="t" r="r" b="b"/>
            <a:pathLst>
              <a:path w="4753997" h="5751838">
                <a:moveTo>
                  <a:pt x="0" y="0"/>
                </a:moveTo>
                <a:lnTo>
                  <a:pt x="4753997" y="0"/>
                </a:lnTo>
                <a:lnTo>
                  <a:pt x="4753997" y="5751839"/>
                </a:lnTo>
                <a:lnTo>
                  <a:pt x="0" y="5751839"/>
                </a:lnTo>
                <a:lnTo>
                  <a:pt x="0" y="0"/>
                </a:lnTo>
                <a:close/>
              </a:path>
            </a:pathLst>
          </a:custGeom>
          <a:blipFill>
            <a:blip r:embed="rId3"/>
            <a:stretch>
              <a:fillRect t="-18415" r="-1818" b="-7895"/>
            </a:stretch>
          </a:blipFill>
        </p:spPr>
      </p:sp>
      <p:sp>
        <p:nvSpPr>
          <p:cNvPr id="4" name="Freeform 4"/>
          <p:cNvSpPr/>
          <p:nvPr/>
        </p:nvSpPr>
        <p:spPr>
          <a:xfrm>
            <a:off x="5782697" y="4157101"/>
            <a:ext cx="3221583" cy="5751838"/>
          </a:xfrm>
          <a:custGeom>
            <a:avLst/>
            <a:gdLst/>
            <a:ahLst/>
            <a:cxnLst/>
            <a:rect l="l" t="t" r="r" b="b"/>
            <a:pathLst>
              <a:path w="3221583" h="5751838">
                <a:moveTo>
                  <a:pt x="0" y="0"/>
                </a:moveTo>
                <a:lnTo>
                  <a:pt x="3221584" y="0"/>
                </a:lnTo>
                <a:lnTo>
                  <a:pt x="3221584" y="5751839"/>
                </a:lnTo>
                <a:lnTo>
                  <a:pt x="0" y="5751839"/>
                </a:lnTo>
                <a:lnTo>
                  <a:pt x="0" y="0"/>
                </a:lnTo>
                <a:close/>
              </a:path>
            </a:pathLst>
          </a:custGeom>
          <a:blipFill>
            <a:blip r:embed="rId4"/>
            <a:stretch>
              <a:fillRect l="-52100" t="-13432" r="-50697"/>
            </a:stretch>
          </a:blipFill>
        </p:spPr>
      </p:sp>
      <p:sp>
        <p:nvSpPr>
          <p:cNvPr id="5" name="TextBox 5"/>
          <p:cNvSpPr txBox="1"/>
          <p:nvPr/>
        </p:nvSpPr>
        <p:spPr>
          <a:xfrm>
            <a:off x="1957991" y="993314"/>
            <a:ext cx="14026710" cy="1915870"/>
          </a:xfrm>
          <a:prstGeom prst="rect">
            <a:avLst/>
          </a:prstGeom>
        </p:spPr>
        <p:txBody>
          <a:bodyPr lIns="0" tIns="0" rIns="0" bIns="0" rtlCol="0" anchor="t">
            <a:spAutoFit/>
          </a:bodyPr>
          <a:lstStyle/>
          <a:p>
            <a:pPr algn="ctr">
              <a:lnSpc>
                <a:spcPts val="7279"/>
              </a:lnSpc>
            </a:pPr>
            <a:r>
              <a:rPr lang="en-US" sz="5199" b="1" spc="358" dirty="0">
                <a:solidFill>
                  <a:srgbClr val="000000"/>
                </a:solidFill>
                <a:latin typeface="Arial Bold"/>
                <a:ea typeface="Arial Bold"/>
                <a:cs typeface="Arial Bold"/>
                <a:sym typeface="Arial Bold"/>
              </a:rPr>
              <a:t>SEGMENTATION ANALYSIS FOR MEJURI - JEWELLERY BRAND</a:t>
            </a:r>
          </a:p>
        </p:txBody>
      </p:sp>
      <p:sp>
        <p:nvSpPr>
          <p:cNvPr id="6" name="TextBox 6"/>
          <p:cNvSpPr txBox="1"/>
          <p:nvPr/>
        </p:nvSpPr>
        <p:spPr>
          <a:xfrm>
            <a:off x="9565211" y="6229717"/>
            <a:ext cx="8429636" cy="3535681"/>
          </a:xfrm>
          <a:prstGeom prst="rect">
            <a:avLst/>
          </a:prstGeom>
        </p:spPr>
        <p:txBody>
          <a:bodyPr lIns="0" tIns="0" rIns="0" bIns="0" rtlCol="0" anchor="t">
            <a:spAutoFit/>
          </a:bodyPr>
          <a:lstStyle/>
          <a:p>
            <a:pPr marL="0" lvl="0" indent="0" algn="r">
              <a:lnSpc>
                <a:spcPts val="4619"/>
              </a:lnSpc>
              <a:spcBef>
                <a:spcPct val="0"/>
              </a:spcBef>
            </a:pPr>
            <a:r>
              <a:rPr lang="en-US" sz="3299" b="1" u="none" strike="noStrike" spc="227">
                <a:solidFill>
                  <a:srgbClr val="000000"/>
                </a:solidFill>
                <a:latin typeface="Arial Bold"/>
                <a:ea typeface="Arial Bold"/>
                <a:cs typeface="Arial Bold"/>
                <a:sym typeface="Arial Bold"/>
              </a:rPr>
              <a:t>GROUP 3</a:t>
            </a:r>
            <a:r>
              <a:rPr lang="en-US" sz="3299" u="none" strike="noStrike" spc="227">
                <a:solidFill>
                  <a:srgbClr val="000000"/>
                </a:solidFill>
                <a:latin typeface="Arial"/>
                <a:ea typeface="Arial"/>
                <a:cs typeface="Arial"/>
                <a:sym typeface="Arial"/>
              </a:rPr>
              <a:t> </a:t>
            </a:r>
          </a:p>
          <a:p>
            <a:pPr marL="0" lvl="0" indent="0" algn="r">
              <a:lnSpc>
                <a:spcPts val="4619"/>
              </a:lnSpc>
              <a:spcBef>
                <a:spcPct val="0"/>
              </a:spcBef>
            </a:pPr>
            <a:r>
              <a:rPr lang="en-US" sz="3299" u="none" strike="noStrike" spc="227">
                <a:solidFill>
                  <a:srgbClr val="000000"/>
                </a:solidFill>
                <a:latin typeface="Arial"/>
                <a:ea typeface="Arial"/>
                <a:cs typeface="Arial"/>
                <a:sym typeface="Arial"/>
              </a:rPr>
              <a:t>SOUNDARYA CHANDRA MOHAN</a:t>
            </a:r>
          </a:p>
          <a:p>
            <a:pPr marL="0" lvl="0" indent="0" algn="r">
              <a:lnSpc>
                <a:spcPts val="4619"/>
              </a:lnSpc>
              <a:spcBef>
                <a:spcPct val="0"/>
              </a:spcBef>
            </a:pPr>
            <a:r>
              <a:rPr lang="en-US" sz="3299" u="none" strike="noStrike" spc="227">
                <a:solidFill>
                  <a:srgbClr val="000000"/>
                </a:solidFill>
                <a:latin typeface="Arial"/>
                <a:ea typeface="Arial"/>
                <a:cs typeface="Arial"/>
                <a:sym typeface="Arial"/>
              </a:rPr>
              <a:t>GARIMA VIJAY</a:t>
            </a:r>
          </a:p>
          <a:p>
            <a:pPr marL="0" lvl="0" indent="0" algn="r">
              <a:lnSpc>
                <a:spcPts val="4619"/>
              </a:lnSpc>
              <a:spcBef>
                <a:spcPct val="0"/>
              </a:spcBef>
            </a:pPr>
            <a:r>
              <a:rPr lang="en-US" sz="3299" u="none" strike="noStrike" spc="227">
                <a:solidFill>
                  <a:srgbClr val="000000"/>
                </a:solidFill>
                <a:latin typeface="Arial"/>
                <a:ea typeface="Arial"/>
                <a:cs typeface="Arial"/>
                <a:sym typeface="Arial"/>
              </a:rPr>
              <a:t>JAGTESHWAR SINGH BEDI</a:t>
            </a:r>
          </a:p>
          <a:p>
            <a:pPr marL="0" lvl="0" indent="0" algn="r">
              <a:lnSpc>
                <a:spcPts val="4619"/>
              </a:lnSpc>
              <a:spcBef>
                <a:spcPct val="0"/>
              </a:spcBef>
            </a:pPr>
            <a:r>
              <a:rPr lang="en-US" sz="3299" u="none" strike="noStrike" spc="227">
                <a:solidFill>
                  <a:srgbClr val="000000"/>
                </a:solidFill>
                <a:latin typeface="Arial"/>
                <a:ea typeface="Arial"/>
                <a:cs typeface="Arial"/>
                <a:sym typeface="Arial"/>
              </a:rPr>
              <a:t>HARSHINI SHAIK</a:t>
            </a:r>
          </a:p>
          <a:p>
            <a:pPr marL="0" lvl="0" indent="0" algn="r">
              <a:lnSpc>
                <a:spcPts val="4619"/>
              </a:lnSpc>
              <a:spcBef>
                <a:spcPct val="0"/>
              </a:spcBef>
            </a:pPr>
            <a:endParaRPr lang="en-US" sz="3299" u="none" strike="noStrike" spc="227">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sp>
      <p:grpSp>
        <p:nvGrpSpPr>
          <p:cNvPr id="3" name="Group 3"/>
          <p:cNvGrpSpPr/>
          <p:nvPr/>
        </p:nvGrpSpPr>
        <p:grpSpPr>
          <a:xfrm>
            <a:off x="14890886" y="-115899"/>
            <a:ext cx="3397114" cy="6956031"/>
            <a:chOff x="0" y="0"/>
            <a:chExt cx="4529485" cy="9274708"/>
          </a:xfrm>
        </p:grpSpPr>
        <p:grpSp>
          <p:nvGrpSpPr>
            <p:cNvPr id="4" name="Group 4"/>
            <p:cNvGrpSpPr>
              <a:grpSpLocks noChangeAspect="1"/>
            </p:cNvGrpSpPr>
            <p:nvPr/>
          </p:nvGrpSpPr>
          <p:grpSpPr>
            <a:xfrm>
              <a:off x="0" y="0"/>
              <a:ext cx="4529485" cy="4529467"/>
              <a:chOff x="0" y="0"/>
              <a:chExt cx="6350025" cy="6350000"/>
            </a:xfrm>
          </p:grpSpPr>
          <p:sp>
            <p:nvSpPr>
              <p:cNvPr id="5" name="Freeform 5"/>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3"/>
                <a:stretch>
                  <a:fillRect t="-25000" b="-25000"/>
                </a:stretch>
              </a:blipFill>
            </p:spPr>
          </p:sp>
        </p:grpSp>
        <p:grpSp>
          <p:nvGrpSpPr>
            <p:cNvPr id="6" name="Group 6"/>
            <p:cNvGrpSpPr>
              <a:grpSpLocks noChangeAspect="1"/>
            </p:cNvGrpSpPr>
            <p:nvPr/>
          </p:nvGrpSpPr>
          <p:grpSpPr>
            <a:xfrm>
              <a:off x="0" y="4745241"/>
              <a:ext cx="4529485" cy="4529467"/>
              <a:chOff x="0" y="0"/>
              <a:chExt cx="6350025" cy="6350000"/>
            </a:xfrm>
          </p:grpSpPr>
          <p:sp>
            <p:nvSpPr>
              <p:cNvPr id="7" name="Freeform 7"/>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t="-25000" b="-25000"/>
                </a:stretch>
              </a:blipFill>
            </p:spPr>
          </p:sp>
        </p:grpSp>
      </p:grpSp>
      <p:sp>
        <p:nvSpPr>
          <p:cNvPr id="8" name="Freeform 8"/>
          <p:cNvSpPr/>
          <p:nvPr/>
        </p:nvSpPr>
        <p:spPr>
          <a:xfrm>
            <a:off x="1705798" y="2242068"/>
            <a:ext cx="11202463" cy="4938407"/>
          </a:xfrm>
          <a:custGeom>
            <a:avLst/>
            <a:gdLst/>
            <a:ahLst/>
            <a:cxnLst/>
            <a:rect l="l" t="t" r="r" b="b"/>
            <a:pathLst>
              <a:path w="11202463" h="4938407">
                <a:moveTo>
                  <a:pt x="0" y="0"/>
                </a:moveTo>
                <a:lnTo>
                  <a:pt x="11202463" y="0"/>
                </a:lnTo>
                <a:lnTo>
                  <a:pt x="11202463" y="4938407"/>
                </a:lnTo>
                <a:lnTo>
                  <a:pt x="0" y="4938407"/>
                </a:lnTo>
                <a:lnTo>
                  <a:pt x="0" y="0"/>
                </a:lnTo>
                <a:close/>
              </a:path>
            </a:pathLst>
          </a:custGeom>
          <a:blipFill>
            <a:blip r:embed="rId5"/>
            <a:stretch>
              <a:fillRect/>
            </a:stretch>
          </a:blipFill>
        </p:spPr>
      </p:sp>
      <p:sp>
        <p:nvSpPr>
          <p:cNvPr id="9" name="TextBox 9"/>
          <p:cNvSpPr txBox="1"/>
          <p:nvPr/>
        </p:nvSpPr>
        <p:spPr>
          <a:xfrm>
            <a:off x="1028700" y="437585"/>
            <a:ext cx="12906471" cy="1495434"/>
          </a:xfrm>
          <a:prstGeom prst="rect">
            <a:avLst/>
          </a:prstGeom>
        </p:spPr>
        <p:txBody>
          <a:bodyPr lIns="0" tIns="0" rIns="0" bIns="0" rtlCol="0" anchor="t">
            <a:spAutoFit/>
          </a:bodyPr>
          <a:lstStyle/>
          <a:p>
            <a:pPr algn="ctr">
              <a:lnSpc>
                <a:spcPts val="5400"/>
              </a:lnSpc>
            </a:pPr>
            <a:r>
              <a:rPr lang="en-US" sz="5000" b="1" spc="380">
                <a:solidFill>
                  <a:srgbClr val="000000"/>
                </a:solidFill>
                <a:latin typeface="Arial Bold"/>
                <a:ea typeface="Arial Bold"/>
                <a:cs typeface="Arial Bold"/>
                <a:sym typeface="Arial Bold"/>
              </a:rPr>
              <a:t>TARGETED SEGMENTS - VISUALIZATION</a:t>
            </a:r>
          </a:p>
        </p:txBody>
      </p:sp>
      <p:sp>
        <p:nvSpPr>
          <p:cNvPr id="10" name="TextBox 10"/>
          <p:cNvSpPr txBox="1"/>
          <p:nvPr/>
        </p:nvSpPr>
        <p:spPr>
          <a:xfrm>
            <a:off x="1451806" y="7370975"/>
            <a:ext cx="13095316" cy="2061157"/>
          </a:xfrm>
          <a:prstGeom prst="rect">
            <a:avLst/>
          </a:prstGeom>
        </p:spPr>
        <p:txBody>
          <a:bodyPr lIns="0" tIns="0" rIns="0" bIns="0" rtlCol="0" anchor="t">
            <a:spAutoFit/>
          </a:bodyPr>
          <a:lstStyle/>
          <a:p>
            <a:pPr algn="just">
              <a:lnSpc>
                <a:spcPts val="3984"/>
              </a:lnSpc>
              <a:spcBef>
                <a:spcPct val="0"/>
              </a:spcBef>
            </a:pPr>
            <a:r>
              <a:rPr lang="en-US" sz="2846" b="1" dirty="0">
                <a:solidFill>
                  <a:srgbClr val="000000"/>
                </a:solidFill>
                <a:latin typeface="Arial Bold"/>
                <a:ea typeface="Arial Bold"/>
                <a:cs typeface="Arial Bold"/>
                <a:sym typeface="Arial Bold"/>
              </a:rPr>
              <a:t>Segmentation Space:</a:t>
            </a:r>
            <a:r>
              <a:rPr lang="en-US" sz="2846" dirty="0">
                <a:solidFill>
                  <a:srgbClr val="000000"/>
                </a:solidFill>
                <a:latin typeface="Arial"/>
                <a:ea typeface="Arial"/>
                <a:cs typeface="Arial"/>
                <a:sym typeface="Arial"/>
              </a:rPr>
              <a:t> PCA-based clusters reveal overlaps due to excluded higher-dimensional differences, capturing 35.3% variance.</a:t>
            </a:r>
          </a:p>
          <a:p>
            <a:pPr algn="just">
              <a:lnSpc>
                <a:spcPts val="3984"/>
              </a:lnSpc>
              <a:spcBef>
                <a:spcPct val="0"/>
              </a:spcBef>
            </a:pPr>
            <a:r>
              <a:rPr lang="en-US" sz="2846" b="1" dirty="0">
                <a:solidFill>
                  <a:srgbClr val="000000"/>
                </a:solidFill>
                <a:latin typeface="Arial Bold"/>
                <a:ea typeface="Arial Bold"/>
                <a:cs typeface="Arial Bold"/>
                <a:sym typeface="Arial Bold"/>
              </a:rPr>
              <a:t>Spider Chart</a:t>
            </a:r>
            <a:r>
              <a:rPr lang="en-US" sz="2846" dirty="0">
                <a:solidFill>
                  <a:srgbClr val="000000"/>
                </a:solidFill>
                <a:latin typeface="Arial"/>
                <a:ea typeface="Arial"/>
                <a:cs typeface="Arial"/>
                <a:sym typeface="Arial"/>
              </a:rPr>
              <a:t>: Distinct preferences in Segments 2, 3, and 5 highlight opportunities in sustainability, affordability, and customization.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txBody>
          <a:bodyPr/>
          <a:lstStyle/>
          <a:p>
            <a:endParaRPr lang="en-US"/>
          </a:p>
        </p:txBody>
      </p:sp>
      <p:sp>
        <p:nvSpPr>
          <p:cNvPr id="13" name="TextBox 12">
            <a:extLst>
              <a:ext uri="{FF2B5EF4-FFF2-40B4-BE49-F238E27FC236}">
                <a16:creationId xmlns:a16="http://schemas.microsoft.com/office/drawing/2014/main" id="{E2BEB385-F100-4BDC-9714-21EE74359FCB}"/>
              </a:ext>
            </a:extLst>
          </p:cNvPr>
          <p:cNvSpPr txBox="1"/>
          <p:nvPr/>
        </p:nvSpPr>
        <p:spPr>
          <a:xfrm>
            <a:off x="2667000" y="198888"/>
            <a:ext cx="11279870" cy="1323439"/>
          </a:xfrm>
          <a:prstGeom prst="rect">
            <a:avLst/>
          </a:prstGeom>
          <a:noFill/>
        </p:spPr>
        <p:txBody>
          <a:bodyPr wrap="square" rtlCol="0">
            <a:spAutoFit/>
          </a:bodyPr>
          <a:lstStyle/>
          <a:p>
            <a:pPr algn="ctr"/>
            <a:r>
              <a:rPr lang="en-US" sz="8000" dirty="0"/>
              <a:t>Discriminant Analysis</a:t>
            </a:r>
          </a:p>
        </p:txBody>
      </p:sp>
      <p:pic>
        <p:nvPicPr>
          <p:cNvPr id="14" name="Picture 13">
            <a:extLst>
              <a:ext uri="{FF2B5EF4-FFF2-40B4-BE49-F238E27FC236}">
                <a16:creationId xmlns:a16="http://schemas.microsoft.com/office/drawing/2014/main" id="{196A2064-E2A4-45C7-A3AB-A48314C4A2EA}"/>
              </a:ext>
            </a:extLst>
          </p:cNvPr>
          <p:cNvPicPr>
            <a:picLocks noChangeAspect="1"/>
          </p:cNvPicPr>
          <p:nvPr/>
        </p:nvPicPr>
        <p:blipFill>
          <a:blip r:embed="rId3"/>
          <a:stretch>
            <a:fillRect/>
          </a:stretch>
        </p:blipFill>
        <p:spPr>
          <a:xfrm>
            <a:off x="2667000" y="1721216"/>
            <a:ext cx="11599539" cy="7980181"/>
          </a:xfrm>
          <a:prstGeom prst="rect">
            <a:avLst/>
          </a:prstGeom>
        </p:spPr>
      </p:pic>
    </p:spTree>
    <p:extLst>
      <p:ext uri="{BB962C8B-B14F-4D97-AF65-F5344CB8AC3E}">
        <p14:creationId xmlns:p14="http://schemas.microsoft.com/office/powerpoint/2010/main" val="13511744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txBody>
          <a:bodyPr/>
          <a:lstStyle/>
          <a:p>
            <a:endParaRPr lang="en-US"/>
          </a:p>
        </p:txBody>
      </p:sp>
      <p:grpSp>
        <p:nvGrpSpPr>
          <p:cNvPr id="3" name="Group 3"/>
          <p:cNvGrpSpPr>
            <a:grpSpLocks noChangeAspect="1"/>
          </p:cNvGrpSpPr>
          <p:nvPr/>
        </p:nvGrpSpPr>
        <p:grpSpPr>
          <a:xfrm>
            <a:off x="14871056" y="1028700"/>
            <a:ext cx="2657214" cy="2657214"/>
            <a:chOff x="0" y="0"/>
            <a:chExt cx="3282950" cy="3282950"/>
          </a:xfrm>
        </p:grpSpPr>
        <p:sp>
          <p:nvSpPr>
            <p:cNvPr id="4" name="Freeform 4"/>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3"/>
              <a:stretch>
                <a:fillRect t="-16298" b="-16298"/>
              </a:stretch>
            </a:blipFill>
          </p:spPr>
        </p:sp>
      </p:grpSp>
      <p:grpSp>
        <p:nvGrpSpPr>
          <p:cNvPr id="5" name="Group 5"/>
          <p:cNvGrpSpPr>
            <a:grpSpLocks noChangeAspect="1"/>
          </p:cNvGrpSpPr>
          <p:nvPr/>
        </p:nvGrpSpPr>
        <p:grpSpPr>
          <a:xfrm>
            <a:off x="12213831" y="1028700"/>
            <a:ext cx="2657225" cy="2657214"/>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t="-25000" b="-25000"/>
              </a:stretch>
            </a:blipFill>
          </p:spPr>
        </p:sp>
      </p:grpSp>
      <p:grpSp>
        <p:nvGrpSpPr>
          <p:cNvPr id="7" name="Group 7"/>
          <p:cNvGrpSpPr>
            <a:grpSpLocks noChangeAspect="1"/>
          </p:cNvGrpSpPr>
          <p:nvPr/>
        </p:nvGrpSpPr>
        <p:grpSpPr>
          <a:xfrm>
            <a:off x="13596466" y="3685914"/>
            <a:ext cx="2603197" cy="2603187"/>
            <a:chOff x="0" y="0"/>
            <a:chExt cx="6350025" cy="6350000"/>
          </a:xfrm>
        </p:grpSpPr>
        <p:sp>
          <p:nvSpPr>
            <p:cNvPr id="8" name="Freeform 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5"/>
              <a:stretch>
                <a:fillRect t="-25000" b="-25000"/>
              </a:stretch>
            </a:blipFill>
          </p:spPr>
        </p:sp>
      </p:grpSp>
      <p:sp>
        <p:nvSpPr>
          <p:cNvPr id="9" name="TextBox 9"/>
          <p:cNvSpPr txBox="1"/>
          <p:nvPr/>
        </p:nvSpPr>
        <p:spPr>
          <a:xfrm>
            <a:off x="3962400" y="2048884"/>
            <a:ext cx="12362752" cy="1122680"/>
          </a:xfrm>
          <a:prstGeom prst="rect">
            <a:avLst/>
          </a:prstGeom>
        </p:spPr>
        <p:txBody>
          <a:bodyPr wrap="square" lIns="0" tIns="0" rIns="0" bIns="0" rtlCol="0" anchor="t">
            <a:spAutoFit/>
          </a:bodyPr>
          <a:lstStyle/>
          <a:p>
            <a:pPr>
              <a:lnSpc>
                <a:spcPts val="4320"/>
              </a:lnSpc>
            </a:pPr>
            <a:r>
              <a:rPr lang="en-US" sz="8000" dirty="0"/>
              <a:t> </a:t>
            </a:r>
            <a:r>
              <a:rPr lang="en-US" sz="4800" dirty="0"/>
              <a:t>Young Adults with a                                                                         Preference for Silver Jewelry</a:t>
            </a:r>
            <a:endParaRPr lang="en-US" sz="4800" b="1" spc="304" dirty="0">
              <a:solidFill>
                <a:srgbClr val="000000"/>
              </a:solidFill>
              <a:latin typeface="Arial Bold"/>
              <a:ea typeface="Arial Bold"/>
              <a:cs typeface="Arial Bold"/>
              <a:sym typeface="Arial Bold"/>
            </a:endParaRPr>
          </a:p>
        </p:txBody>
      </p:sp>
      <p:sp>
        <p:nvSpPr>
          <p:cNvPr id="11" name="TextBox 10">
            <a:extLst>
              <a:ext uri="{FF2B5EF4-FFF2-40B4-BE49-F238E27FC236}">
                <a16:creationId xmlns:a16="http://schemas.microsoft.com/office/drawing/2014/main" id="{983414CD-CE1F-41B8-87C0-FA95B12506E3}"/>
              </a:ext>
            </a:extLst>
          </p:cNvPr>
          <p:cNvSpPr txBox="1"/>
          <p:nvPr/>
        </p:nvSpPr>
        <p:spPr>
          <a:xfrm>
            <a:off x="1828800" y="3813119"/>
            <a:ext cx="8458200" cy="4471737"/>
          </a:xfrm>
          <a:prstGeom prst="rect">
            <a:avLst/>
          </a:prstGeom>
          <a:noFill/>
        </p:spPr>
        <p:txBody>
          <a:bodyPr wrap="square" rtlCol="0">
            <a:spAutoFit/>
          </a:bodyPr>
          <a:lstStyle/>
          <a:p>
            <a:r>
              <a:rPr lang="en-US" sz="2846" dirty="0">
                <a:solidFill>
                  <a:srgbClr val="000000"/>
                </a:solidFill>
                <a:latin typeface="Arial"/>
                <a:cs typeface="Arial"/>
              </a:rPr>
              <a:t>• Age Group: Predominantly 25–34 years old (~3)</a:t>
            </a:r>
          </a:p>
          <a:p>
            <a:r>
              <a:rPr lang="en-US" sz="2846" dirty="0">
                <a:solidFill>
                  <a:srgbClr val="000000"/>
                </a:solidFill>
                <a:latin typeface="Arial"/>
                <a:cs typeface="Arial"/>
              </a:rPr>
              <a:t>• Gender: Almost equally distributed (~1.42)</a:t>
            </a:r>
          </a:p>
          <a:p>
            <a:r>
              <a:rPr lang="en-US" sz="2846" dirty="0">
                <a:solidFill>
                  <a:srgbClr val="000000"/>
                </a:solidFill>
                <a:latin typeface="Arial"/>
                <a:cs typeface="Arial"/>
              </a:rPr>
              <a:t>• Jewelry Type Preference: Necklaces and rings (~2.33)</a:t>
            </a:r>
          </a:p>
          <a:p>
            <a:r>
              <a:rPr lang="en-US" sz="2846" dirty="0">
                <a:solidFill>
                  <a:srgbClr val="000000"/>
                </a:solidFill>
                <a:latin typeface="Arial"/>
                <a:cs typeface="Arial"/>
              </a:rPr>
              <a:t>• Material Preference: Strong preference for silver (~2.33)</a:t>
            </a:r>
          </a:p>
          <a:p>
            <a:r>
              <a:rPr lang="en-US" sz="2846" dirty="0">
                <a:solidFill>
                  <a:srgbClr val="000000"/>
                </a:solidFill>
                <a:latin typeface="Arial"/>
                <a:cs typeface="Arial"/>
              </a:rPr>
              <a:t>• Customizability: Some preference (~1.92)</a:t>
            </a:r>
          </a:p>
          <a:p>
            <a:r>
              <a:rPr lang="en-US" sz="2846" dirty="0">
                <a:solidFill>
                  <a:srgbClr val="000000"/>
                </a:solidFill>
                <a:latin typeface="Arial"/>
                <a:cs typeface="Arial"/>
              </a:rPr>
              <a:t>• Budget: Budget-conscious (~2.08)</a:t>
            </a:r>
          </a:p>
          <a:p>
            <a:r>
              <a:rPr lang="en-US" sz="2846" dirty="0">
                <a:solidFill>
                  <a:srgbClr val="000000"/>
                </a:solidFill>
                <a:latin typeface="Arial"/>
                <a:cs typeface="Arial"/>
              </a:rPr>
              <a:t>• Purchasing Location: Brick-and-mortar stores (~1.92)</a:t>
            </a:r>
          </a:p>
        </p:txBody>
      </p:sp>
      <p:sp>
        <p:nvSpPr>
          <p:cNvPr id="12" name="TextBox 11">
            <a:extLst>
              <a:ext uri="{FF2B5EF4-FFF2-40B4-BE49-F238E27FC236}">
                <a16:creationId xmlns:a16="http://schemas.microsoft.com/office/drawing/2014/main" id="{A4D98A3A-A911-4AB2-BBD7-F03C24341799}"/>
              </a:ext>
            </a:extLst>
          </p:cNvPr>
          <p:cNvSpPr txBox="1"/>
          <p:nvPr/>
        </p:nvSpPr>
        <p:spPr>
          <a:xfrm>
            <a:off x="261023" y="1810951"/>
            <a:ext cx="3902282" cy="1015663"/>
          </a:xfrm>
          <a:prstGeom prst="rect">
            <a:avLst/>
          </a:prstGeom>
          <a:noFill/>
        </p:spPr>
        <p:txBody>
          <a:bodyPr wrap="square" rtlCol="0">
            <a:spAutoFit/>
          </a:bodyPr>
          <a:lstStyle/>
          <a:p>
            <a:r>
              <a:rPr lang="en-US" sz="6000" dirty="0"/>
              <a:t>Segment 1:</a:t>
            </a:r>
          </a:p>
        </p:txBody>
      </p:sp>
      <p:sp>
        <p:nvSpPr>
          <p:cNvPr id="13" name="TextBox 12">
            <a:extLst>
              <a:ext uri="{FF2B5EF4-FFF2-40B4-BE49-F238E27FC236}">
                <a16:creationId xmlns:a16="http://schemas.microsoft.com/office/drawing/2014/main" id="{E2BEB385-F100-4BDC-9714-21EE74359FCB}"/>
              </a:ext>
            </a:extLst>
          </p:cNvPr>
          <p:cNvSpPr txBox="1"/>
          <p:nvPr/>
        </p:nvSpPr>
        <p:spPr>
          <a:xfrm>
            <a:off x="781686" y="169211"/>
            <a:ext cx="11279870" cy="1323439"/>
          </a:xfrm>
          <a:prstGeom prst="rect">
            <a:avLst/>
          </a:prstGeom>
          <a:noFill/>
        </p:spPr>
        <p:txBody>
          <a:bodyPr wrap="square" rtlCol="0">
            <a:spAutoFit/>
          </a:bodyPr>
          <a:lstStyle/>
          <a:p>
            <a:r>
              <a:rPr lang="en-US" sz="8000" dirty="0"/>
              <a:t>Discriminant Analysis</a:t>
            </a:r>
          </a:p>
        </p:txBody>
      </p:sp>
    </p:spTree>
    <p:extLst>
      <p:ext uri="{BB962C8B-B14F-4D97-AF65-F5344CB8AC3E}">
        <p14:creationId xmlns:p14="http://schemas.microsoft.com/office/powerpoint/2010/main" val="758562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txBody>
          <a:bodyPr/>
          <a:lstStyle/>
          <a:p>
            <a:endParaRPr lang="en-US"/>
          </a:p>
        </p:txBody>
      </p:sp>
      <p:grpSp>
        <p:nvGrpSpPr>
          <p:cNvPr id="3" name="Group 3"/>
          <p:cNvGrpSpPr>
            <a:grpSpLocks noChangeAspect="1"/>
          </p:cNvGrpSpPr>
          <p:nvPr/>
        </p:nvGrpSpPr>
        <p:grpSpPr>
          <a:xfrm>
            <a:off x="14871056" y="1028700"/>
            <a:ext cx="2657214" cy="2657214"/>
            <a:chOff x="0" y="0"/>
            <a:chExt cx="3282950" cy="3282950"/>
          </a:xfrm>
        </p:grpSpPr>
        <p:sp>
          <p:nvSpPr>
            <p:cNvPr id="4" name="Freeform 4"/>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3"/>
              <a:stretch>
                <a:fillRect t="-16298" b="-16298"/>
              </a:stretch>
            </a:blipFill>
          </p:spPr>
        </p:sp>
      </p:grpSp>
      <p:grpSp>
        <p:nvGrpSpPr>
          <p:cNvPr id="5" name="Group 5"/>
          <p:cNvGrpSpPr>
            <a:grpSpLocks noChangeAspect="1"/>
          </p:cNvGrpSpPr>
          <p:nvPr/>
        </p:nvGrpSpPr>
        <p:grpSpPr>
          <a:xfrm>
            <a:off x="12213831" y="1028700"/>
            <a:ext cx="2657225" cy="2657214"/>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t="-25000" b="-25000"/>
              </a:stretch>
            </a:blipFill>
          </p:spPr>
        </p:sp>
      </p:grpSp>
      <p:grpSp>
        <p:nvGrpSpPr>
          <p:cNvPr id="7" name="Group 7"/>
          <p:cNvGrpSpPr>
            <a:grpSpLocks noChangeAspect="1"/>
          </p:cNvGrpSpPr>
          <p:nvPr/>
        </p:nvGrpSpPr>
        <p:grpSpPr>
          <a:xfrm>
            <a:off x="13596466" y="3685914"/>
            <a:ext cx="2603197" cy="2603187"/>
            <a:chOff x="0" y="0"/>
            <a:chExt cx="6350025" cy="6350000"/>
          </a:xfrm>
        </p:grpSpPr>
        <p:sp>
          <p:nvSpPr>
            <p:cNvPr id="8" name="Freeform 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5"/>
              <a:stretch>
                <a:fillRect t="-25000" b="-25000"/>
              </a:stretch>
            </a:blipFill>
          </p:spPr>
        </p:sp>
      </p:grpSp>
      <p:sp>
        <p:nvSpPr>
          <p:cNvPr id="9" name="TextBox 9"/>
          <p:cNvSpPr txBox="1"/>
          <p:nvPr/>
        </p:nvSpPr>
        <p:spPr>
          <a:xfrm>
            <a:off x="3962400" y="2048884"/>
            <a:ext cx="12362752" cy="1122680"/>
          </a:xfrm>
          <a:prstGeom prst="rect">
            <a:avLst/>
          </a:prstGeom>
        </p:spPr>
        <p:txBody>
          <a:bodyPr wrap="square" lIns="0" tIns="0" rIns="0" bIns="0" rtlCol="0" anchor="t">
            <a:spAutoFit/>
          </a:bodyPr>
          <a:lstStyle/>
          <a:p>
            <a:pPr>
              <a:lnSpc>
                <a:spcPts val="4320"/>
              </a:lnSpc>
            </a:pPr>
            <a:r>
              <a:rPr lang="en-US" sz="8000" dirty="0"/>
              <a:t> </a:t>
            </a:r>
            <a:r>
              <a:rPr lang="en-US" sz="4800" dirty="0"/>
              <a:t>Young Adults with a                                                                         Preference for Silver Jewelry</a:t>
            </a:r>
            <a:endParaRPr lang="en-US" sz="4800" b="1" spc="304" dirty="0">
              <a:solidFill>
                <a:srgbClr val="000000"/>
              </a:solidFill>
              <a:latin typeface="Arial Bold"/>
              <a:ea typeface="Arial Bold"/>
              <a:cs typeface="Arial Bold"/>
              <a:sym typeface="Arial Bold"/>
            </a:endParaRPr>
          </a:p>
        </p:txBody>
      </p:sp>
      <p:sp>
        <p:nvSpPr>
          <p:cNvPr id="11" name="TextBox 10">
            <a:extLst>
              <a:ext uri="{FF2B5EF4-FFF2-40B4-BE49-F238E27FC236}">
                <a16:creationId xmlns:a16="http://schemas.microsoft.com/office/drawing/2014/main" id="{983414CD-CE1F-41B8-87C0-FA95B12506E3}"/>
              </a:ext>
            </a:extLst>
          </p:cNvPr>
          <p:cNvSpPr txBox="1"/>
          <p:nvPr/>
        </p:nvSpPr>
        <p:spPr>
          <a:xfrm>
            <a:off x="1828800" y="3813119"/>
            <a:ext cx="8458200" cy="4471737"/>
          </a:xfrm>
          <a:prstGeom prst="rect">
            <a:avLst/>
          </a:prstGeom>
          <a:noFill/>
        </p:spPr>
        <p:txBody>
          <a:bodyPr wrap="square" rtlCol="0">
            <a:spAutoFit/>
          </a:bodyPr>
          <a:lstStyle/>
          <a:p>
            <a:r>
              <a:rPr lang="en-US" sz="2846" dirty="0">
                <a:solidFill>
                  <a:srgbClr val="000000"/>
                </a:solidFill>
                <a:latin typeface="Arial"/>
                <a:cs typeface="Arial"/>
              </a:rPr>
              <a:t>• Age Group: Predominantly 25–34 years old (~3)</a:t>
            </a:r>
          </a:p>
          <a:p>
            <a:r>
              <a:rPr lang="en-US" sz="2846" dirty="0">
                <a:solidFill>
                  <a:srgbClr val="000000"/>
                </a:solidFill>
                <a:latin typeface="Arial"/>
                <a:cs typeface="Arial"/>
              </a:rPr>
              <a:t>• Gender: Almost equally distributed (~1.42)</a:t>
            </a:r>
          </a:p>
          <a:p>
            <a:r>
              <a:rPr lang="en-US" sz="2846" dirty="0">
                <a:solidFill>
                  <a:srgbClr val="000000"/>
                </a:solidFill>
                <a:latin typeface="Arial"/>
                <a:cs typeface="Arial"/>
              </a:rPr>
              <a:t>• Jewelry Type Preference: Necklaces and rings (~2.33)</a:t>
            </a:r>
          </a:p>
          <a:p>
            <a:r>
              <a:rPr lang="en-US" sz="2846" dirty="0">
                <a:solidFill>
                  <a:srgbClr val="000000"/>
                </a:solidFill>
                <a:latin typeface="Arial"/>
                <a:cs typeface="Arial"/>
              </a:rPr>
              <a:t>• Material Preference: Strong preference for silver (~2.33)</a:t>
            </a:r>
          </a:p>
          <a:p>
            <a:r>
              <a:rPr lang="en-US" sz="2846" dirty="0">
                <a:solidFill>
                  <a:srgbClr val="000000"/>
                </a:solidFill>
                <a:latin typeface="Arial"/>
                <a:cs typeface="Arial"/>
              </a:rPr>
              <a:t>• Customizability: Some preference (~1.92)</a:t>
            </a:r>
          </a:p>
          <a:p>
            <a:r>
              <a:rPr lang="en-US" sz="2846" dirty="0">
                <a:solidFill>
                  <a:srgbClr val="000000"/>
                </a:solidFill>
                <a:latin typeface="Arial"/>
                <a:cs typeface="Arial"/>
              </a:rPr>
              <a:t>• Budget: Budget-conscious (~2.08)</a:t>
            </a:r>
          </a:p>
          <a:p>
            <a:r>
              <a:rPr lang="en-US" sz="2846" dirty="0">
                <a:solidFill>
                  <a:srgbClr val="000000"/>
                </a:solidFill>
                <a:latin typeface="Arial"/>
                <a:cs typeface="Arial"/>
              </a:rPr>
              <a:t>• Purchasing Location: Brick-and-mortar stores (~1.92)</a:t>
            </a:r>
          </a:p>
        </p:txBody>
      </p:sp>
      <p:sp>
        <p:nvSpPr>
          <p:cNvPr id="12" name="TextBox 11">
            <a:extLst>
              <a:ext uri="{FF2B5EF4-FFF2-40B4-BE49-F238E27FC236}">
                <a16:creationId xmlns:a16="http://schemas.microsoft.com/office/drawing/2014/main" id="{A4D98A3A-A911-4AB2-BBD7-F03C24341799}"/>
              </a:ext>
            </a:extLst>
          </p:cNvPr>
          <p:cNvSpPr txBox="1"/>
          <p:nvPr/>
        </p:nvSpPr>
        <p:spPr>
          <a:xfrm>
            <a:off x="261023" y="1810951"/>
            <a:ext cx="3902282" cy="1015663"/>
          </a:xfrm>
          <a:prstGeom prst="rect">
            <a:avLst/>
          </a:prstGeom>
          <a:noFill/>
        </p:spPr>
        <p:txBody>
          <a:bodyPr wrap="square" rtlCol="0">
            <a:spAutoFit/>
          </a:bodyPr>
          <a:lstStyle/>
          <a:p>
            <a:r>
              <a:rPr lang="en-US" sz="6000" dirty="0"/>
              <a:t>Segment 1:</a:t>
            </a:r>
          </a:p>
        </p:txBody>
      </p:sp>
      <p:sp>
        <p:nvSpPr>
          <p:cNvPr id="13" name="TextBox 12">
            <a:extLst>
              <a:ext uri="{FF2B5EF4-FFF2-40B4-BE49-F238E27FC236}">
                <a16:creationId xmlns:a16="http://schemas.microsoft.com/office/drawing/2014/main" id="{E2BEB385-F100-4BDC-9714-21EE74359FCB}"/>
              </a:ext>
            </a:extLst>
          </p:cNvPr>
          <p:cNvSpPr txBox="1"/>
          <p:nvPr/>
        </p:nvSpPr>
        <p:spPr>
          <a:xfrm>
            <a:off x="781686" y="169211"/>
            <a:ext cx="11279870" cy="1323439"/>
          </a:xfrm>
          <a:prstGeom prst="rect">
            <a:avLst/>
          </a:prstGeom>
          <a:noFill/>
        </p:spPr>
        <p:txBody>
          <a:bodyPr wrap="square" rtlCol="0">
            <a:spAutoFit/>
          </a:bodyPr>
          <a:lstStyle/>
          <a:p>
            <a:r>
              <a:rPr lang="en-US" sz="8000" dirty="0"/>
              <a:t>Discriminant Analysis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txBody>
          <a:bodyPr/>
          <a:lstStyle/>
          <a:p>
            <a:endParaRPr lang="en-US"/>
          </a:p>
        </p:txBody>
      </p:sp>
      <p:grpSp>
        <p:nvGrpSpPr>
          <p:cNvPr id="3" name="Group 3"/>
          <p:cNvGrpSpPr>
            <a:grpSpLocks noChangeAspect="1"/>
          </p:cNvGrpSpPr>
          <p:nvPr/>
        </p:nvGrpSpPr>
        <p:grpSpPr>
          <a:xfrm>
            <a:off x="14871056" y="1028700"/>
            <a:ext cx="2657214" cy="2657214"/>
            <a:chOff x="0" y="0"/>
            <a:chExt cx="3282950" cy="3282950"/>
          </a:xfrm>
        </p:grpSpPr>
        <p:sp>
          <p:nvSpPr>
            <p:cNvPr id="4" name="Freeform 4"/>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3"/>
              <a:stretch>
                <a:fillRect t="-16298" b="-16298"/>
              </a:stretch>
            </a:blipFill>
          </p:spPr>
        </p:sp>
      </p:grpSp>
      <p:grpSp>
        <p:nvGrpSpPr>
          <p:cNvPr id="5" name="Group 5"/>
          <p:cNvGrpSpPr>
            <a:grpSpLocks noChangeAspect="1"/>
          </p:cNvGrpSpPr>
          <p:nvPr/>
        </p:nvGrpSpPr>
        <p:grpSpPr>
          <a:xfrm>
            <a:off x="12213831" y="1028700"/>
            <a:ext cx="2657225" cy="2657214"/>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t="-25000" b="-25000"/>
              </a:stretch>
            </a:blipFill>
          </p:spPr>
        </p:sp>
      </p:grpSp>
      <p:grpSp>
        <p:nvGrpSpPr>
          <p:cNvPr id="7" name="Group 7"/>
          <p:cNvGrpSpPr>
            <a:grpSpLocks noChangeAspect="1"/>
          </p:cNvGrpSpPr>
          <p:nvPr/>
        </p:nvGrpSpPr>
        <p:grpSpPr>
          <a:xfrm>
            <a:off x="13596466" y="3685914"/>
            <a:ext cx="2603197" cy="2603187"/>
            <a:chOff x="0" y="0"/>
            <a:chExt cx="6350025" cy="6350000"/>
          </a:xfrm>
        </p:grpSpPr>
        <p:sp>
          <p:nvSpPr>
            <p:cNvPr id="8" name="Freeform 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5"/>
              <a:stretch>
                <a:fillRect t="-25000" b="-25000"/>
              </a:stretch>
            </a:blipFill>
          </p:spPr>
        </p:sp>
      </p:grpSp>
      <p:sp>
        <p:nvSpPr>
          <p:cNvPr id="9" name="TextBox 9"/>
          <p:cNvSpPr txBox="1"/>
          <p:nvPr/>
        </p:nvSpPr>
        <p:spPr>
          <a:xfrm>
            <a:off x="3962400" y="2048884"/>
            <a:ext cx="12362752" cy="1122680"/>
          </a:xfrm>
          <a:prstGeom prst="rect">
            <a:avLst/>
          </a:prstGeom>
        </p:spPr>
        <p:txBody>
          <a:bodyPr wrap="square" lIns="0" tIns="0" rIns="0" bIns="0" rtlCol="0" anchor="t">
            <a:spAutoFit/>
          </a:bodyPr>
          <a:lstStyle/>
          <a:p>
            <a:pPr>
              <a:lnSpc>
                <a:spcPts val="4320"/>
              </a:lnSpc>
            </a:pPr>
            <a:r>
              <a:rPr lang="en-US" sz="8000" dirty="0"/>
              <a:t> </a:t>
            </a:r>
            <a:r>
              <a:rPr lang="en-US" sz="4800" dirty="0"/>
              <a:t>Adults Seeking Luxury </a:t>
            </a:r>
          </a:p>
          <a:p>
            <a:pPr>
              <a:lnSpc>
                <a:spcPts val="4320"/>
              </a:lnSpc>
            </a:pPr>
            <a:r>
              <a:rPr lang="en-US" sz="4800" dirty="0"/>
              <a:t>  and Customization</a:t>
            </a:r>
            <a:endParaRPr lang="en-US" sz="4800" b="1" spc="304" dirty="0">
              <a:solidFill>
                <a:srgbClr val="000000"/>
              </a:solidFill>
              <a:latin typeface="Arial Bold"/>
              <a:ea typeface="Arial Bold"/>
              <a:cs typeface="Arial Bold"/>
              <a:sym typeface="Arial Bold"/>
            </a:endParaRPr>
          </a:p>
        </p:txBody>
      </p:sp>
      <p:sp>
        <p:nvSpPr>
          <p:cNvPr id="11" name="TextBox 10">
            <a:extLst>
              <a:ext uri="{FF2B5EF4-FFF2-40B4-BE49-F238E27FC236}">
                <a16:creationId xmlns:a16="http://schemas.microsoft.com/office/drawing/2014/main" id="{983414CD-CE1F-41B8-87C0-FA95B12506E3}"/>
              </a:ext>
            </a:extLst>
          </p:cNvPr>
          <p:cNvSpPr txBox="1"/>
          <p:nvPr/>
        </p:nvSpPr>
        <p:spPr>
          <a:xfrm>
            <a:off x="1828800" y="3813119"/>
            <a:ext cx="8991600" cy="4033797"/>
          </a:xfrm>
          <a:prstGeom prst="rect">
            <a:avLst/>
          </a:prstGeom>
          <a:noFill/>
        </p:spPr>
        <p:txBody>
          <a:bodyPr wrap="square" rtlCol="0">
            <a:spAutoFit/>
          </a:bodyPr>
          <a:lstStyle/>
          <a:p>
            <a:r>
              <a:rPr lang="en-US" sz="2846">
                <a:solidFill>
                  <a:srgbClr val="000000"/>
                </a:solidFill>
                <a:latin typeface="Arial"/>
                <a:cs typeface="Arial"/>
              </a:rPr>
              <a:t>• Age Group: Majority are 35–44 years old (~3)</a:t>
            </a:r>
          </a:p>
          <a:p>
            <a:r>
              <a:rPr lang="en-US" sz="2846">
                <a:solidFill>
                  <a:srgbClr val="000000"/>
                </a:solidFill>
                <a:latin typeface="Arial"/>
                <a:cs typeface="Arial"/>
              </a:rPr>
              <a:t>• Gender: Slightly more female (~1.54)</a:t>
            </a:r>
          </a:p>
          <a:p>
            <a:r>
              <a:rPr lang="en-US" sz="2846">
                <a:solidFill>
                  <a:srgbClr val="000000"/>
                </a:solidFill>
                <a:latin typeface="Arial"/>
                <a:cs typeface="Arial"/>
              </a:rPr>
              <a:t>• Jewelry Type Preference: Necklaces and bracelets (~2.38)</a:t>
            </a:r>
          </a:p>
          <a:p>
            <a:r>
              <a:rPr lang="en-US" sz="2846">
                <a:solidFill>
                  <a:srgbClr val="000000"/>
                </a:solidFill>
                <a:latin typeface="Arial"/>
                <a:cs typeface="Arial"/>
              </a:rPr>
              <a:t>• Material Preference: Prefer gemstones (~1.85)</a:t>
            </a:r>
          </a:p>
          <a:p>
            <a:r>
              <a:rPr lang="en-US" sz="2846">
                <a:solidFill>
                  <a:srgbClr val="000000"/>
                </a:solidFill>
                <a:latin typeface="Arial"/>
                <a:cs typeface="Arial"/>
              </a:rPr>
              <a:t>• Customizability: Lean towards customizable jewelry (~1.69)</a:t>
            </a:r>
          </a:p>
          <a:p>
            <a:r>
              <a:rPr lang="en-US" sz="2846">
                <a:solidFill>
                  <a:srgbClr val="000000"/>
                </a:solidFill>
                <a:latin typeface="Arial"/>
                <a:cs typeface="Arial"/>
              </a:rPr>
              <a:t>• Budget: $100–300 (~3.23)</a:t>
            </a:r>
          </a:p>
          <a:p>
            <a:r>
              <a:rPr lang="en-US" sz="2846">
                <a:solidFill>
                  <a:srgbClr val="000000"/>
                </a:solidFill>
                <a:latin typeface="Arial"/>
                <a:cs typeface="Arial"/>
              </a:rPr>
              <a:t>• Purchasing Location: Favor online shopping (~2.23)</a:t>
            </a:r>
            <a:endParaRPr lang="en-US" sz="2846" dirty="0">
              <a:solidFill>
                <a:srgbClr val="000000"/>
              </a:solidFill>
              <a:latin typeface="Arial"/>
              <a:cs typeface="Arial"/>
            </a:endParaRPr>
          </a:p>
        </p:txBody>
      </p:sp>
      <p:sp>
        <p:nvSpPr>
          <p:cNvPr id="12" name="TextBox 11">
            <a:extLst>
              <a:ext uri="{FF2B5EF4-FFF2-40B4-BE49-F238E27FC236}">
                <a16:creationId xmlns:a16="http://schemas.microsoft.com/office/drawing/2014/main" id="{A4D98A3A-A911-4AB2-BBD7-F03C24341799}"/>
              </a:ext>
            </a:extLst>
          </p:cNvPr>
          <p:cNvSpPr txBox="1"/>
          <p:nvPr/>
        </p:nvSpPr>
        <p:spPr>
          <a:xfrm>
            <a:off x="261023" y="1810951"/>
            <a:ext cx="3902282" cy="1015663"/>
          </a:xfrm>
          <a:prstGeom prst="rect">
            <a:avLst/>
          </a:prstGeom>
          <a:noFill/>
        </p:spPr>
        <p:txBody>
          <a:bodyPr wrap="square" rtlCol="0">
            <a:spAutoFit/>
          </a:bodyPr>
          <a:lstStyle/>
          <a:p>
            <a:r>
              <a:rPr lang="en-US" sz="6000" dirty="0"/>
              <a:t>Segment 2:</a:t>
            </a:r>
          </a:p>
        </p:txBody>
      </p:sp>
      <p:sp>
        <p:nvSpPr>
          <p:cNvPr id="13" name="TextBox 12">
            <a:extLst>
              <a:ext uri="{FF2B5EF4-FFF2-40B4-BE49-F238E27FC236}">
                <a16:creationId xmlns:a16="http://schemas.microsoft.com/office/drawing/2014/main" id="{E2BEB385-F100-4BDC-9714-21EE74359FCB}"/>
              </a:ext>
            </a:extLst>
          </p:cNvPr>
          <p:cNvSpPr txBox="1"/>
          <p:nvPr/>
        </p:nvSpPr>
        <p:spPr>
          <a:xfrm>
            <a:off x="781686" y="169211"/>
            <a:ext cx="11279870" cy="1323439"/>
          </a:xfrm>
          <a:prstGeom prst="rect">
            <a:avLst/>
          </a:prstGeom>
          <a:noFill/>
        </p:spPr>
        <p:txBody>
          <a:bodyPr wrap="square" rtlCol="0">
            <a:spAutoFit/>
          </a:bodyPr>
          <a:lstStyle/>
          <a:p>
            <a:r>
              <a:rPr lang="en-US" sz="8000" dirty="0"/>
              <a:t>Discriminant Analysis</a:t>
            </a:r>
          </a:p>
        </p:txBody>
      </p:sp>
    </p:spTree>
    <p:extLst>
      <p:ext uri="{BB962C8B-B14F-4D97-AF65-F5344CB8AC3E}">
        <p14:creationId xmlns:p14="http://schemas.microsoft.com/office/powerpoint/2010/main" val="2893084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txBody>
          <a:bodyPr/>
          <a:lstStyle/>
          <a:p>
            <a:endParaRPr lang="en-US"/>
          </a:p>
        </p:txBody>
      </p:sp>
      <p:grpSp>
        <p:nvGrpSpPr>
          <p:cNvPr id="3" name="Group 3"/>
          <p:cNvGrpSpPr>
            <a:grpSpLocks noChangeAspect="1"/>
          </p:cNvGrpSpPr>
          <p:nvPr/>
        </p:nvGrpSpPr>
        <p:grpSpPr>
          <a:xfrm>
            <a:off x="14871056" y="1028700"/>
            <a:ext cx="2657214" cy="2657214"/>
            <a:chOff x="0" y="0"/>
            <a:chExt cx="3282950" cy="3282950"/>
          </a:xfrm>
        </p:grpSpPr>
        <p:sp>
          <p:nvSpPr>
            <p:cNvPr id="4" name="Freeform 4"/>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3"/>
              <a:stretch>
                <a:fillRect t="-16298" b="-16298"/>
              </a:stretch>
            </a:blipFill>
          </p:spPr>
        </p:sp>
      </p:grpSp>
      <p:grpSp>
        <p:nvGrpSpPr>
          <p:cNvPr id="5" name="Group 5"/>
          <p:cNvGrpSpPr>
            <a:grpSpLocks noChangeAspect="1"/>
          </p:cNvGrpSpPr>
          <p:nvPr/>
        </p:nvGrpSpPr>
        <p:grpSpPr>
          <a:xfrm>
            <a:off x="12213831" y="1028700"/>
            <a:ext cx="2657225" cy="2657214"/>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t="-25000" b="-25000"/>
              </a:stretch>
            </a:blipFill>
          </p:spPr>
        </p:sp>
      </p:grpSp>
      <p:grpSp>
        <p:nvGrpSpPr>
          <p:cNvPr id="7" name="Group 7"/>
          <p:cNvGrpSpPr>
            <a:grpSpLocks noChangeAspect="1"/>
          </p:cNvGrpSpPr>
          <p:nvPr/>
        </p:nvGrpSpPr>
        <p:grpSpPr>
          <a:xfrm>
            <a:off x="13596466" y="3685914"/>
            <a:ext cx="2603197" cy="2603187"/>
            <a:chOff x="0" y="0"/>
            <a:chExt cx="6350025" cy="6350000"/>
          </a:xfrm>
        </p:grpSpPr>
        <p:sp>
          <p:nvSpPr>
            <p:cNvPr id="8" name="Freeform 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5"/>
              <a:stretch>
                <a:fillRect t="-25000" b="-25000"/>
              </a:stretch>
            </a:blipFill>
          </p:spPr>
        </p:sp>
      </p:grpSp>
      <p:sp>
        <p:nvSpPr>
          <p:cNvPr id="9" name="TextBox 9"/>
          <p:cNvSpPr txBox="1"/>
          <p:nvPr/>
        </p:nvSpPr>
        <p:spPr>
          <a:xfrm>
            <a:off x="3962400" y="2154376"/>
            <a:ext cx="12362752" cy="684418"/>
          </a:xfrm>
          <a:prstGeom prst="rect">
            <a:avLst/>
          </a:prstGeom>
        </p:spPr>
        <p:txBody>
          <a:bodyPr wrap="square" lIns="0" tIns="0" rIns="0" bIns="0" rtlCol="0" anchor="t">
            <a:spAutoFit/>
          </a:bodyPr>
          <a:lstStyle/>
          <a:p>
            <a:pPr>
              <a:lnSpc>
                <a:spcPts val="4320"/>
              </a:lnSpc>
            </a:pPr>
            <a:r>
              <a:rPr lang="en-US" sz="8000" dirty="0"/>
              <a:t> </a:t>
            </a:r>
            <a:r>
              <a:rPr lang="en-US" sz="4800" dirty="0"/>
              <a:t>Balanced Shoppers</a:t>
            </a:r>
          </a:p>
        </p:txBody>
      </p:sp>
      <p:sp>
        <p:nvSpPr>
          <p:cNvPr id="11" name="TextBox 10">
            <a:extLst>
              <a:ext uri="{FF2B5EF4-FFF2-40B4-BE49-F238E27FC236}">
                <a16:creationId xmlns:a16="http://schemas.microsoft.com/office/drawing/2014/main" id="{983414CD-CE1F-41B8-87C0-FA95B12506E3}"/>
              </a:ext>
            </a:extLst>
          </p:cNvPr>
          <p:cNvSpPr txBox="1"/>
          <p:nvPr/>
        </p:nvSpPr>
        <p:spPr>
          <a:xfrm>
            <a:off x="1828800" y="3813119"/>
            <a:ext cx="8991600" cy="4471737"/>
          </a:xfrm>
          <a:prstGeom prst="rect">
            <a:avLst/>
          </a:prstGeom>
          <a:noFill/>
        </p:spPr>
        <p:txBody>
          <a:bodyPr wrap="square" rtlCol="0">
            <a:spAutoFit/>
          </a:bodyPr>
          <a:lstStyle/>
          <a:p>
            <a:r>
              <a:rPr lang="en-US" sz="2846" dirty="0">
                <a:solidFill>
                  <a:srgbClr val="000000"/>
                </a:solidFill>
                <a:latin typeface="Arial"/>
                <a:cs typeface="Arial"/>
              </a:rPr>
              <a:t>• Age Group: Primarily 25–34 years old (~3)</a:t>
            </a:r>
          </a:p>
          <a:p>
            <a:r>
              <a:rPr lang="en-US" sz="2846" dirty="0">
                <a:solidFill>
                  <a:srgbClr val="000000"/>
                </a:solidFill>
                <a:latin typeface="Arial"/>
                <a:cs typeface="Arial"/>
              </a:rPr>
              <a:t>• Gender: Slight male majority (~1.44)</a:t>
            </a:r>
          </a:p>
          <a:p>
            <a:r>
              <a:rPr lang="en-US" sz="2846" dirty="0">
                <a:solidFill>
                  <a:srgbClr val="000000"/>
                </a:solidFill>
                <a:latin typeface="Arial"/>
                <a:cs typeface="Arial"/>
              </a:rPr>
              <a:t>• Jewelry Type Preference: Earrings and necklaces (~2.44)</a:t>
            </a:r>
          </a:p>
          <a:p>
            <a:r>
              <a:rPr lang="en-US" sz="2846" dirty="0">
                <a:solidFill>
                  <a:srgbClr val="000000"/>
                </a:solidFill>
                <a:latin typeface="Arial"/>
                <a:cs typeface="Arial"/>
              </a:rPr>
              <a:t>• Material Preference: Favor gemstones (~1.88)</a:t>
            </a:r>
          </a:p>
          <a:p>
            <a:r>
              <a:rPr lang="en-US" sz="2846" dirty="0">
                <a:solidFill>
                  <a:srgbClr val="000000"/>
                </a:solidFill>
                <a:latin typeface="Arial"/>
                <a:cs typeface="Arial"/>
              </a:rPr>
              <a:t>• Customizability: Neutral about customizability (~1.69)</a:t>
            </a:r>
          </a:p>
          <a:p>
            <a:r>
              <a:rPr lang="en-US" sz="2846" dirty="0">
                <a:solidFill>
                  <a:srgbClr val="000000"/>
                </a:solidFill>
                <a:latin typeface="Arial"/>
                <a:cs typeface="Arial"/>
              </a:rPr>
              <a:t>• Budget: Comfortable with $100–300 (~2.50)</a:t>
            </a:r>
          </a:p>
          <a:p>
            <a:r>
              <a:rPr lang="en-US" sz="2846" dirty="0">
                <a:solidFill>
                  <a:srgbClr val="000000"/>
                </a:solidFill>
                <a:latin typeface="Arial"/>
                <a:cs typeface="Arial"/>
              </a:rPr>
              <a:t>• Purchasing Location: Favor online and marketplaces (~1.94)</a:t>
            </a:r>
          </a:p>
          <a:p>
            <a:endParaRPr lang="en-US" sz="2846" dirty="0">
              <a:solidFill>
                <a:srgbClr val="000000"/>
              </a:solidFill>
              <a:latin typeface="Arial"/>
              <a:cs typeface="Arial"/>
            </a:endParaRPr>
          </a:p>
        </p:txBody>
      </p:sp>
      <p:sp>
        <p:nvSpPr>
          <p:cNvPr id="12" name="TextBox 11">
            <a:extLst>
              <a:ext uri="{FF2B5EF4-FFF2-40B4-BE49-F238E27FC236}">
                <a16:creationId xmlns:a16="http://schemas.microsoft.com/office/drawing/2014/main" id="{A4D98A3A-A911-4AB2-BBD7-F03C24341799}"/>
              </a:ext>
            </a:extLst>
          </p:cNvPr>
          <p:cNvSpPr txBox="1"/>
          <p:nvPr/>
        </p:nvSpPr>
        <p:spPr>
          <a:xfrm>
            <a:off x="261023" y="1810951"/>
            <a:ext cx="3902282" cy="1015663"/>
          </a:xfrm>
          <a:prstGeom prst="rect">
            <a:avLst/>
          </a:prstGeom>
          <a:noFill/>
        </p:spPr>
        <p:txBody>
          <a:bodyPr wrap="square" rtlCol="0">
            <a:spAutoFit/>
          </a:bodyPr>
          <a:lstStyle/>
          <a:p>
            <a:r>
              <a:rPr lang="en-US" sz="6000" dirty="0"/>
              <a:t>Segment 3:</a:t>
            </a:r>
          </a:p>
        </p:txBody>
      </p:sp>
      <p:sp>
        <p:nvSpPr>
          <p:cNvPr id="13" name="TextBox 12">
            <a:extLst>
              <a:ext uri="{FF2B5EF4-FFF2-40B4-BE49-F238E27FC236}">
                <a16:creationId xmlns:a16="http://schemas.microsoft.com/office/drawing/2014/main" id="{E2BEB385-F100-4BDC-9714-21EE74359FCB}"/>
              </a:ext>
            </a:extLst>
          </p:cNvPr>
          <p:cNvSpPr txBox="1"/>
          <p:nvPr/>
        </p:nvSpPr>
        <p:spPr>
          <a:xfrm>
            <a:off x="781686" y="169211"/>
            <a:ext cx="11279870" cy="1323439"/>
          </a:xfrm>
          <a:prstGeom prst="rect">
            <a:avLst/>
          </a:prstGeom>
          <a:noFill/>
        </p:spPr>
        <p:txBody>
          <a:bodyPr wrap="square" rtlCol="0">
            <a:spAutoFit/>
          </a:bodyPr>
          <a:lstStyle/>
          <a:p>
            <a:r>
              <a:rPr lang="en-US" sz="8000" dirty="0"/>
              <a:t>Discriminant Analysis</a:t>
            </a:r>
          </a:p>
        </p:txBody>
      </p:sp>
    </p:spTree>
    <p:extLst>
      <p:ext uri="{BB962C8B-B14F-4D97-AF65-F5344CB8AC3E}">
        <p14:creationId xmlns:p14="http://schemas.microsoft.com/office/powerpoint/2010/main" val="2887870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txBody>
          <a:bodyPr/>
          <a:lstStyle/>
          <a:p>
            <a:endParaRPr lang="en-US"/>
          </a:p>
        </p:txBody>
      </p:sp>
      <p:grpSp>
        <p:nvGrpSpPr>
          <p:cNvPr id="3" name="Group 3"/>
          <p:cNvGrpSpPr>
            <a:grpSpLocks noChangeAspect="1"/>
          </p:cNvGrpSpPr>
          <p:nvPr/>
        </p:nvGrpSpPr>
        <p:grpSpPr>
          <a:xfrm>
            <a:off x="14871056" y="1028700"/>
            <a:ext cx="2657214" cy="2657214"/>
            <a:chOff x="0" y="0"/>
            <a:chExt cx="3282950" cy="3282950"/>
          </a:xfrm>
        </p:grpSpPr>
        <p:sp>
          <p:nvSpPr>
            <p:cNvPr id="4" name="Freeform 4"/>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3"/>
              <a:stretch>
                <a:fillRect t="-16298" b="-16298"/>
              </a:stretch>
            </a:blipFill>
          </p:spPr>
        </p:sp>
      </p:grpSp>
      <p:grpSp>
        <p:nvGrpSpPr>
          <p:cNvPr id="5" name="Group 5"/>
          <p:cNvGrpSpPr>
            <a:grpSpLocks noChangeAspect="1"/>
          </p:cNvGrpSpPr>
          <p:nvPr/>
        </p:nvGrpSpPr>
        <p:grpSpPr>
          <a:xfrm>
            <a:off x="12213831" y="1028700"/>
            <a:ext cx="2657225" cy="2657214"/>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t="-25000" b="-25000"/>
              </a:stretch>
            </a:blipFill>
          </p:spPr>
        </p:sp>
      </p:grpSp>
      <p:grpSp>
        <p:nvGrpSpPr>
          <p:cNvPr id="7" name="Group 7"/>
          <p:cNvGrpSpPr>
            <a:grpSpLocks noChangeAspect="1"/>
          </p:cNvGrpSpPr>
          <p:nvPr/>
        </p:nvGrpSpPr>
        <p:grpSpPr>
          <a:xfrm>
            <a:off x="13596466" y="3685914"/>
            <a:ext cx="2603197" cy="2603187"/>
            <a:chOff x="0" y="0"/>
            <a:chExt cx="6350025" cy="6350000"/>
          </a:xfrm>
        </p:grpSpPr>
        <p:sp>
          <p:nvSpPr>
            <p:cNvPr id="8" name="Freeform 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5"/>
              <a:stretch>
                <a:fillRect t="-25000" b="-25000"/>
              </a:stretch>
            </a:blipFill>
          </p:spPr>
        </p:sp>
      </p:grpSp>
      <p:sp>
        <p:nvSpPr>
          <p:cNvPr id="9" name="TextBox 9"/>
          <p:cNvSpPr txBox="1"/>
          <p:nvPr/>
        </p:nvSpPr>
        <p:spPr>
          <a:xfrm>
            <a:off x="3962400" y="2154376"/>
            <a:ext cx="12362752" cy="1127488"/>
          </a:xfrm>
          <a:prstGeom prst="rect">
            <a:avLst/>
          </a:prstGeom>
        </p:spPr>
        <p:txBody>
          <a:bodyPr wrap="square" lIns="0" tIns="0" rIns="0" bIns="0" rtlCol="0" anchor="t">
            <a:spAutoFit/>
          </a:bodyPr>
          <a:lstStyle/>
          <a:p>
            <a:pPr>
              <a:lnSpc>
                <a:spcPts val="4320"/>
              </a:lnSpc>
            </a:pPr>
            <a:r>
              <a:rPr lang="en-US" sz="4800" dirty="0"/>
              <a:t>Mature Buyers Focused </a:t>
            </a:r>
          </a:p>
          <a:p>
            <a:pPr>
              <a:lnSpc>
                <a:spcPts val="4320"/>
              </a:lnSpc>
            </a:pPr>
            <a:r>
              <a:rPr lang="en-US" sz="4800" dirty="0"/>
              <a:t>  on Classic Jewelry</a:t>
            </a:r>
          </a:p>
        </p:txBody>
      </p:sp>
      <p:sp>
        <p:nvSpPr>
          <p:cNvPr id="11" name="TextBox 10">
            <a:extLst>
              <a:ext uri="{FF2B5EF4-FFF2-40B4-BE49-F238E27FC236}">
                <a16:creationId xmlns:a16="http://schemas.microsoft.com/office/drawing/2014/main" id="{983414CD-CE1F-41B8-87C0-FA95B12506E3}"/>
              </a:ext>
            </a:extLst>
          </p:cNvPr>
          <p:cNvSpPr txBox="1"/>
          <p:nvPr/>
        </p:nvSpPr>
        <p:spPr>
          <a:xfrm>
            <a:off x="1828800" y="3813119"/>
            <a:ext cx="8991600" cy="4033797"/>
          </a:xfrm>
          <a:prstGeom prst="rect">
            <a:avLst/>
          </a:prstGeom>
          <a:noFill/>
        </p:spPr>
        <p:txBody>
          <a:bodyPr wrap="square" rtlCol="0">
            <a:spAutoFit/>
          </a:bodyPr>
          <a:lstStyle/>
          <a:p>
            <a:r>
              <a:rPr lang="en-US" sz="2846" dirty="0">
                <a:solidFill>
                  <a:srgbClr val="000000"/>
                </a:solidFill>
                <a:latin typeface="Arial"/>
                <a:cs typeface="Arial"/>
              </a:rPr>
              <a:t>• Age Group: Majority are aged 55+ (~3.84)</a:t>
            </a:r>
          </a:p>
          <a:p>
            <a:r>
              <a:rPr lang="en-US" sz="2846" dirty="0">
                <a:solidFill>
                  <a:srgbClr val="000000"/>
                </a:solidFill>
                <a:latin typeface="Arial"/>
                <a:cs typeface="Arial"/>
              </a:rPr>
              <a:t>• Gender: Slightly more male (~1.32)</a:t>
            </a:r>
          </a:p>
          <a:p>
            <a:r>
              <a:rPr lang="en-US" sz="2846" dirty="0">
                <a:solidFill>
                  <a:srgbClr val="000000"/>
                </a:solidFill>
                <a:latin typeface="Arial"/>
                <a:cs typeface="Arial"/>
              </a:rPr>
              <a:t>• Jewelry Type Preference: Bracelets and rings (~2.05)</a:t>
            </a:r>
          </a:p>
          <a:p>
            <a:r>
              <a:rPr lang="en-US" sz="2846" dirty="0">
                <a:solidFill>
                  <a:srgbClr val="000000"/>
                </a:solidFill>
                <a:latin typeface="Arial"/>
                <a:cs typeface="Arial"/>
              </a:rPr>
              <a:t>• Material Preference: Prefer gold and platinum (~2.26)</a:t>
            </a:r>
          </a:p>
          <a:p>
            <a:r>
              <a:rPr lang="en-US" sz="2846" dirty="0">
                <a:solidFill>
                  <a:srgbClr val="000000"/>
                </a:solidFill>
                <a:latin typeface="Arial"/>
                <a:cs typeface="Arial"/>
              </a:rPr>
              <a:t>• Customizability: Neutral to pre-designed jewelry (~1.31)</a:t>
            </a:r>
          </a:p>
          <a:p>
            <a:r>
              <a:rPr lang="en-US" sz="2846" dirty="0">
                <a:solidFill>
                  <a:srgbClr val="000000"/>
                </a:solidFill>
                <a:latin typeface="Arial"/>
                <a:cs typeface="Arial"/>
              </a:rPr>
              <a:t>• Budget: Spend moderately (~2.42)</a:t>
            </a:r>
          </a:p>
          <a:p>
            <a:r>
              <a:rPr lang="en-US" sz="2846" dirty="0">
                <a:solidFill>
                  <a:srgbClr val="000000"/>
                </a:solidFill>
                <a:latin typeface="Arial"/>
                <a:cs typeface="Arial"/>
              </a:rPr>
              <a:t>• Purchasing Location: Prefer physical stores (~1.89)</a:t>
            </a:r>
          </a:p>
          <a:p>
            <a:endParaRPr lang="en-US" sz="2846" dirty="0">
              <a:solidFill>
                <a:srgbClr val="000000"/>
              </a:solidFill>
              <a:latin typeface="Arial"/>
              <a:cs typeface="Arial"/>
            </a:endParaRPr>
          </a:p>
        </p:txBody>
      </p:sp>
      <p:sp>
        <p:nvSpPr>
          <p:cNvPr id="12" name="TextBox 11">
            <a:extLst>
              <a:ext uri="{FF2B5EF4-FFF2-40B4-BE49-F238E27FC236}">
                <a16:creationId xmlns:a16="http://schemas.microsoft.com/office/drawing/2014/main" id="{A4D98A3A-A911-4AB2-BBD7-F03C24341799}"/>
              </a:ext>
            </a:extLst>
          </p:cNvPr>
          <p:cNvSpPr txBox="1"/>
          <p:nvPr/>
        </p:nvSpPr>
        <p:spPr>
          <a:xfrm>
            <a:off x="261023" y="1810951"/>
            <a:ext cx="3902282" cy="1015663"/>
          </a:xfrm>
          <a:prstGeom prst="rect">
            <a:avLst/>
          </a:prstGeom>
          <a:noFill/>
        </p:spPr>
        <p:txBody>
          <a:bodyPr wrap="square" rtlCol="0">
            <a:spAutoFit/>
          </a:bodyPr>
          <a:lstStyle/>
          <a:p>
            <a:r>
              <a:rPr lang="en-US" sz="6000" dirty="0"/>
              <a:t>Segment 4:</a:t>
            </a:r>
          </a:p>
        </p:txBody>
      </p:sp>
      <p:sp>
        <p:nvSpPr>
          <p:cNvPr id="13" name="TextBox 12">
            <a:extLst>
              <a:ext uri="{FF2B5EF4-FFF2-40B4-BE49-F238E27FC236}">
                <a16:creationId xmlns:a16="http://schemas.microsoft.com/office/drawing/2014/main" id="{E2BEB385-F100-4BDC-9714-21EE74359FCB}"/>
              </a:ext>
            </a:extLst>
          </p:cNvPr>
          <p:cNvSpPr txBox="1"/>
          <p:nvPr/>
        </p:nvSpPr>
        <p:spPr>
          <a:xfrm>
            <a:off x="781686" y="169211"/>
            <a:ext cx="11279870" cy="1323439"/>
          </a:xfrm>
          <a:prstGeom prst="rect">
            <a:avLst/>
          </a:prstGeom>
          <a:noFill/>
        </p:spPr>
        <p:txBody>
          <a:bodyPr wrap="square" rtlCol="0">
            <a:spAutoFit/>
          </a:bodyPr>
          <a:lstStyle/>
          <a:p>
            <a:r>
              <a:rPr lang="en-US" sz="8000" dirty="0"/>
              <a:t>Discriminant Analysis</a:t>
            </a:r>
          </a:p>
        </p:txBody>
      </p:sp>
    </p:spTree>
    <p:extLst>
      <p:ext uri="{BB962C8B-B14F-4D97-AF65-F5344CB8AC3E}">
        <p14:creationId xmlns:p14="http://schemas.microsoft.com/office/powerpoint/2010/main" val="1646856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txBody>
          <a:bodyPr/>
          <a:lstStyle/>
          <a:p>
            <a:endParaRPr lang="en-US"/>
          </a:p>
        </p:txBody>
      </p:sp>
      <p:grpSp>
        <p:nvGrpSpPr>
          <p:cNvPr id="3" name="Group 3"/>
          <p:cNvGrpSpPr>
            <a:grpSpLocks noChangeAspect="1"/>
          </p:cNvGrpSpPr>
          <p:nvPr/>
        </p:nvGrpSpPr>
        <p:grpSpPr>
          <a:xfrm>
            <a:off x="14871056" y="1028700"/>
            <a:ext cx="2657214" cy="2657214"/>
            <a:chOff x="0" y="0"/>
            <a:chExt cx="3282950" cy="3282950"/>
          </a:xfrm>
        </p:grpSpPr>
        <p:sp>
          <p:nvSpPr>
            <p:cNvPr id="4" name="Freeform 4"/>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3"/>
              <a:stretch>
                <a:fillRect t="-16298" b="-16298"/>
              </a:stretch>
            </a:blipFill>
          </p:spPr>
        </p:sp>
      </p:grpSp>
      <p:grpSp>
        <p:nvGrpSpPr>
          <p:cNvPr id="5" name="Group 5"/>
          <p:cNvGrpSpPr>
            <a:grpSpLocks noChangeAspect="1"/>
          </p:cNvGrpSpPr>
          <p:nvPr/>
        </p:nvGrpSpPr>
        <p:grpSpPr>
          <a:xfrm>
            <a:off x="12213831" y="1028700"/>
            <a:ext cx="2657225" cy="2657214"/>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t="-25000" b="-25000"/>
              </a:stretch>
            </a:blipFill>
          </p:spPr>
        </p:sp>
      </p:grpSp>
      <p:grpSp>
        <p:nvGrpSpPr>
          <p:cNvPr id="7" name="Group 7"/>
          <p:cNvGrpSpPr>
            <a:grpSpLocks noChangeAspect="1"/>
          </p:cNvGrpSpPr>
          <p:nvPr/>
        </p:nvGrpSpPr>
        <p:grpSpPr>
          <a:xfrm>
            <a:off x="13596466" y="3685914"/>
            <a:ext cx="2603197" cy="2603187"/>
            <a:chOff x="0" y="0"/>
            <a:chExt cx="6350025" cy="6350000"/>
          </a:xfrm>
        </p:grpSpPr>
        <p:sp>
          <p:nvSpPr>
            <p:cNvPr id="8" name="Freeform 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5"/>
              <a:stretch>
                <a:fillRect t="-25000" b="-25000"/>
              </a:stretch>
            </a:blipFill>
          </p:spPr>
        </p:sp>
      </p:grpSp>
      <p:sp>
        <p:nvSpPr>
          <p:cNvPr id="9" name="TextBox 9"/>
          <p:cNvSpPr txBox="1"/>
          <p:nvPr/>
        </p:nvSpPr>
        <p:spPr>
          <a:xfrm>
            <a:off x="3962400" y="2154376"/>
            <a:ext cx="12362752" cy="1127488"/>
          </a:xfrm>
          <a:prstGeom prst="rect">
            <a:avLst/>
          </a:prstGeom>
        </p:spPr>
        <p:txBody>
          <a:bodyPr wrap="square" lIns="0" tIns="0" rIns="0" bIns="0" rtlCol="0" anchor="t">
            <a:spAutoFit/>
          </a:bodyPr>
          <a:lstStyle/>
          <a:p>
            <a:pPr>
              <a:lnSpc>
                <a:spcPts val="4320"/>
              </a:lnSpc>
            </a:pPr>
            <a:r>
              <a:rPr lang="en-US" sz="4800" dirty="0"/>
              <a:t>Younger Audience with </a:t>
            </a:r>
          </a:p>
          <a:p>
            <a:pPr>
              <a:lnSpc>
                <a:spcPts val="4320"/>
              </a:lnSpc>
            </a:pPr>
            <a:r>
              <a:rPr lang="en-US" sz="4800" dirty="0"/>
              <a:t> a Focus on Trends</a:t>
            </a:r>
          </a:p>
        </p:txBody>
      </p:sp>
      <p:sp>
        <p:nvSpPr>
          <p:cNvPr id="11" name="TextBox 10">
            <a:extLst>
              <a:ext uri="{FF2B5EF4-FFF2-40B4-BE49-F238E27FC236}">
                <a16:creationId xmlns:a16="http://schemas.microsoft.com/office/drawing/2014/main" id="{983414CD-CE1F-41B8-87C0-FA95B12506E3}"/>
              </a:ext>
            </a:extLst>
          </p:cNvPr>
          <p:cNvSpPr txBox="1"/>
          <p:nvPr/>
        </p:nvSpPr>
        <p:spPr>
          <a:xfrm>
            <a:off x="1828800" y="3813119"/>
            <a:ext cx="8991600" cy="5347618"/>
          </a:xfrm>
          <a:prstGeom prst="rect">
            <a:avLst/>
          </a:prstGeom>
          <a:noFill/>
        </p:spPr>
        <p:txBody>
          <a:bodyPr wrap="square" rtlCol="0">
            <a:spAutoFit/>
          </a:bodyPr>
          <a:lstStyle/>
          <a:p>
            <a:r>
              <a:rPr lang="en-US" sz="2846" dirty="0">
                <a:solidFill>
                  <a:srgbClr val="000000"/>
                </a:solidFill>
                <a:latin typeface="Arial"/>
                <a:cs typeface="Arial"/>
              </a:rPr>
              <a:t>• Age Group: Majority are aged 18–24 years (~3)</a:t>
            </a:r>
          </a:p>
          <a:p>
            <a:r>
              <a:rPr lang="en-US" sz="2846" dirty="0">
                <a:solidFill>
                  <a:srgbClr val="000000"/>
                </a:solidFill>
                <a:latin typeface="Arial"/>
                <a:cs typeface="Arial"/>
              </a:rPr>
              <a:t>• Gender: More female participants (~1.45)</a:t>
            </a:r>
          </a:p>
          <a:p>
            <a:r>
              <a:rPr lang="en-US" sz="2846" dirty="0">
                <a:solidFill>
                  <a:srgbClr val="000000"/>
                </a:solidFill>
                <a:latin typeface="Arial"/>
                <a:cs typeface="Arial"/>
              </a:rPr>
              <a:t>• Jewelry Type Preference: Necklaces and rings (~2.45)</a:t>
            </a:r>
          </a:p>
          <a:p>
            <a:r>
              <a:rPr lang="en-US" sz="2846" dirty="0">
                <a:solidFill>
                  <a:srgbClr val="000000"/>
                </a:solidFill>
                <a:latin typeface="Arial"/>
                <a:cs typeface="Arial"/>
              </a:rPr>
              <a:t>• Material Preference: Favor gemstones and silver (~2.05)</a:t>
            </a:r>
          </a:p>
          <a:p>
            <a:r>
              <a:rPr lang="en-US" sz="2846" dirty="0">
                <a:solidFill>
                  <a:srgbClr val="000000"/>
                </a:solidFill>
                <a:latin typeface="Arial"/>
                <a:cs typeface="Arial"/>
              </a:rPr>
              <a:t>• Customizability: Lean towards customizable jewelry (~1.95)</a:t>
            </a:r>
          </a:p>
          <a:p>
            <a:r>
              <a:rPr lang="en-US" sz="2846" dirty="0">
                <a:solidFill>
                  <a:srgbClr val="000000"/>
                </a:solidFill>
                <a:latin typeface="Arial"/>
                <a:cs typeface="Arial"/>
              </a:rPr>
              <a:t>• Budget: Budget-conscious (~2.30)</a:t>
            </a:r>
          </a:p>
          <a:p>
            <a:r>
              <a:rPr lang="en-US" sz="2846" dirty="0">
                <a:solidFill>
                  <a:srgbClr val="000000"/>
                </a:solidFill>
                <a:latin typeface="Arial"/>
                <a:cs typeface="Arial"/>
              </a:rPr>
              <a:t>• Purchasing Location: Prefer marketplaces and online platforms (~2.05)</a:t>
            </a:r>
          </a:p>
          <a:p>
            <a:endParaRPr lang="en-US" sz="2846" dirty="0">
              <a:solidFill>
                <a:srgbClr val="000000"/>
              </a:solidFill>
              <a:latin typeface="Arial"/>
              <a:cs typeface="Arial"/>
            </a:endParaRPr>
          </a:p>
        </p:txBody>
      </p:sp>
      <p:sp>
        <p:nvSpPr>
          <p:cNvPr id="12" name="TextBox 11">
            <a:extLst>
              <a:ext uri="{FF2B5EF4-FFF2-40B4-BE49-F238E27FC236}">
                <a16:creationId xmlns:a16="http://schemas.microsoft.com/office/drawing/2014/main" id="{A4D98A3A-A911-4AB2-BBD7-F03C24341799}"/>
              </a:ext>
            </a:extLst>
          </p:cNvPr>
          <p:cNvSpPr txBox="1"/>
          <p:nvPr/>
        </p:nvSpPr>
        <p:spPr>
          <a:xfrm>
            <a:off x="261023" y="1810951"/>
            <a:ext cx="3902282" cy="1015663"/>
          </a:xfrm>
          <a:prstGeom prst="rect">
            <a:avLst/>
          </a:prstGeom>
          <a:noFill/>
        </p:spPr>
        <p:txBody>
          <a:bodyPr wrap="square" rtlCol="0">
            <a:spAutoFit/>
          </a:bodyPr>
          <a:lstStyle/>
          <a:p>
            <a:r>
              <a:rPr lang="en-US" sz="6000" dirty="0"/>
              <a:t>Segment 5:</a:t>
            </a:r>
          </a:p>
        </p:txBody>
      </p:sp>
      <p:sp>
        <p:nvSpPr>
          <p:cNvPr id="13" name="TextBox 12">
            <a:extLst>
              <a:ext uri="{FF2B5EF4-FFF2-40B4-BE49-F238E27FC236}">
                <a16:creationId xmlns:a16="http://schemas.microsoft.com/office/drawing/2014/main" id="{E2BEB385-F100-4BDC-9714-21EE74359FCB}"/>
              </a:ext>
            </a:extLst>
          </p:cNvPr>
          <p:cNvSpPr txBox="1"/>
          <p:nvPr/>
        </p:nvSpPr>
        <p:spPr>
          <a:xfrm>
            <a:off x="781686" y="169211"/>
            <a:ext cx="11279870" cy="1323439"/>
          </a:xfrm>
          <a:prstGeom prst="rect">
            <a:avLst/>
          </a:prstGeom>
          <a:noFill/>
        </p:spPr>
        <p:txBody>
          <a:bodyPr wrap="square" rtlCol="0">
            <a:spAutoFit/>
          </a:bodyPr>
          <a:lstStyle/>
          <a:p>
            <a:r>
              <a:rPr lang="en-US" sz="8000" dirty="0"/>
              <a:t>Discriminant Analysis</a:t>
            </a:r>
          </a:p>
        </p:txBody>
      </p:sp>
    </p:spTree>
    <p:extLst>
      <p:ext uri="{BB962C8B-B14F-4D97-AF65-F5344CB8AC3E}">
        <p14:creationId xmlns:p14="http://schemas.microsoft.com/office/powerpoint/2010/main" val="36301425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539"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sp>
        <p:nvSpPr>
          <p:cNvPr id="4" name="TextBox 4"/>
          <p:cNvSpPr txBox="1"/>
          <p:nvPr/>
        </p:nvSpPr>
        <p:spPr>
          <a:xfrm>
            <a:off x="2052637" y="4605436"/>
            <a:ext cx="14182725" cy="1076128"/>
          </a:xfrm>
          <a:prstGeom prst="rect">
            <a:avLst/>
          </a:prstGeom>
        </p:spPr>
        <p:txBody>
          <a:bodyPr lIns="0" tIns="0" rIns="0" bIns="0" rtlCol="0" anchor="t">
            <a:spAutoFit/>
          </a:bodyPr>
          <a:lstStyle/>
          <a:p>
            <a:pPr algn="ctr">
              <a:lnSpc>
                <a:spcPts val="9240"/>
              </a:lnSpc>
            </a:pPr>
            <a:r>
              <a:rPr lang="en-US" sz="6600" dirty="0">
                <a:solidFill>
                  <a:srgbClr val="000000"/>
                </a:solidFill>
                <a:latin typeface="Playfair Display SC"/>
                <a:ea typeface="Playfair Display SC"/>
                <a:cs typeface="Playfair Display SC"/>
                <a:sym typeface="Playfair Display SC"/>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9259" b="-9259"/>
            </a:stretch>
          </a:blipFill>
        </p:spPr>
      </p:sp>
      <p:sp>
        <p:nvSpPr>
          <p:cNvPr id="3" name="TextBox 3"/>
          <p:cNvSpPr txBox="1"/>
          <p:nvPr/>
        </p:nvSpPr>
        <p:spPr>
          <a:xfrm>
            <a:off x="1431570" y="364415"/>
            <a:ext cx="15827730" cy="901144"/>
          </a:xfrm>
          <a:prstGeom prst="rect">
            <a:avLst/>
          </a:prstGeom>
        </p:spPr>
        <p:txBody>
          <a:bodyPr lIns="0" tIns="0" rIns="0" bIns="0" rtlCol="0" anchor="t">
            <a:spAutoFit/>
          </a:bodyPr>
          <a:lstStyle/>
          <a:p>
            <a:pPr algn="ctr">
              <a:lnSpc>
                <a:spcPts val="7700"/>
              </a:lnSpc>
            </a:pPr>
            <a:r>
              <a:rPr lang="en-US" sz="5500" b="1" dirty="0">
                <a:solidFill>
                  <a:srgbClr val="000000"/>
                </a:solidFill>
                <a:latin typeface="Arial Bold"/>
                <a:ea typeface="Arial Bold"/>
                <a:cs typeface="Arial Bold"/>
                <a:sym typeface="Arial Bold"/>
              </a:rPr>
              <a:t>INTRODUCTION</a:t>
            </a:r>
          </a:p>
        </p:txBody>
      </p:sp>
      <p:sp>
        <p:nvSpPr>
          <p:cNvPr id="4" name="TextBox 4"/>
          <p:cNvSpPr txBox="1"/>
          <p:nvPr/>
        </p:nvSpPr>
        <p:spPr>
          <a:xfrm>
            <a:off x="228600" y="3162300"/>
            <a:ext cx="17258568" cy="3284554"/>
          </a:xfrm>
          <a:prstGeom prst="rect">
            <a:avLst/>
          </a:prstGeom>
        </p:spPr>
        <p:txBody>
          <a:bodyPr lIns="0" tIns="0" rIns="0" bIns="0" rtlCol="0" anchor="t">
            <a:spAutoFit/>
          </a:bodyPr>
          <a:lstStyle/>
          <a:p>
            <a:pPr algn="just">
              <a:lnSpc>
                <a:spcPts val="3712"/>
              </a:lnSpc>
            </a:pPr>
            <a:r>
              <a:rPr lang="en-US" sz="2651" b="1" dirty="0">
                <a:solidFill>
                  <a:srgbClr val="000000"/>
                </a:solidFill>
                <a:latin typeface="Arial Bold"/>
                <a:ea typeface="Arial Bold"/>
                <a:cs typeface="Arial Bold"/>
                <a:sym typeface="Arial Bold"/>
              </a:rPr>
              <a:t>INTRODUCTION:</a:t>
            </a:r>
          </a:p>
          <a:p>
            <a:pPr algn="just">
              <a:lnSpc>
                <a:spcPts val="3712"/>
              </a:lnSpc>
            </a:pPr>
            <a:r>
              <a:rPr lang="en-US" sz="2000" dirty="0">
                <a:solidFill>
                  <a:srgbClr val="000000"/>
                </a:solidFill>
                <a:latin typeface="Arial Bold"/>
                <a:ea typeface="Arial Bold"/>
                <a:cs typeface="Arial Bold"/>
                <a:sym typeface="Arial Bold"/>
              </a:rPr>
              <a:t>MEJURI IS REVOLUTIONIZING ONLINE JEWELRY SHOPPING BY PRIORITIZING CUSTOMER PREFERENCES, OFFERING AFFORDABLE LUXURY, AND FOCUSING ON CUSTOMIZATION AND SUSTAINABILITY. BUILDING ON INITIAL SEGMENTATION ANALYSIS, DISCRIMINANT ANALYSIS HAS FURTHER REFINED OUR UNDERSTANDING OF CUSTOMER SEGMENTS, UNCOVERING DEEPER INSIGHTS INTO PREFERENCES, BUYING BEHAVIORS, AND DEMOGRAPHICS.</a:t>
            </a:r>
          </a:p>
          <a:p>
            <a:pPr algn="just">
              <a:lnSpc>
                <a:spcPts val="3712"/>
              </a:lnSpc>
              <a:spcBef>
                <a:spcPct val="0"/>
              </a:spcBef>
            </a:pPr>
            <a:br>
              <a:rPr lang="en-US" sz="2651" b="1" dirty="0">
                <a:solidFill>
                  <a:srgbClr val="000000"/>
                </a:solidFill>
                <a:latin typeface="Arial Bold"/>
                <a:ea typeface="Arial Bold"/>
                <a:cs typeface="Arial Bold"/>
                <a:sym typeface="Arial Bold"/>
              </a:rPr>
            </a:br>
            <a:endParaRPr lang="en-US" sz="2800" b="1" dirty="0">
              <a:solidFill>
                <a:srgbClr val="000000"/>
              </a:solidFill>
              <a:latin typeface="Arial Bold"/>
              <a:ea typeface="Arial Bold"/>
              <a:cs typeface="Arial Bold"/>
              <a:sym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10332"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9259" b="-9259"/>
            </a:stretch>
          </a:blipFill>
        </p:spPr>
      </p:sp>
      <p:sp>
        <p:nvSpPr>
          <p:cNvPr id="3" name="TextBox 3"/>
          <p:cNvSpPr txBox="1"/>
          <p:nvPr/>
        </p:nvSpPr>
        <p:spPr>
          <a:xfrm>
            <a:off x="1431570" y="364415"/>
            <a:ext cx="15827730" cy="901144"/>
          </a:xfrm>
          <a:prstGeom prst="rect">
            <a:avLst/>
          </a:prstGeom>
        </p:spPr>
        <p:txBody>
          <a:bodyPr lIns="0" tIns="0" rIns="0" bIns="0" rtlCol="0" anchor="t">
            <a:spAutoFit/>
          </a:bodyPr>
          <a:lstStyle/>
          <a:p>
            <a:pPr algn="ctr">
              <a:lnSpc>
                <a:spcPts val="7700"/>
              </a:lnSpc>
            </a:pPr>
            <a:r>
              <a:rPr lang="en-US" sz="5500" b="1" dirty="0">
                <a:solidFill>
                  <a:srgbClr val="000000"/>
                </a:solidFill>
                <a:latin typeface="Arial Bold"/>
                <a:ea typeface="Arial Bold"/>
                <a:cs typeface="Arial Bold"/>
                <a:sym typeface="Arial Bold"/>
              </a:rPr>
              <a:t>PROBLEM STATEMENT</a:t>
            </a:r>
          </a:p>
        </p:txBody>
      </p:sp>
      <p:sp>
        <p:nvSpPr>
          <p:cNvPr id="4" name="TextBox 4"/>
          <p:cNvSpPr txBox="1"/>
          <p:nvPr/>
        </p:nvSpPr>
        <p:spPr>
          <a:xfrm>
            <a:off x="381000" y="1784720"/>
            <a:ext cx="17258568" cy="5656998"/>
          </a:xfrm>
          <a:prstGeom prst="rect">
            <a:avLst/>
          </a:prstGeom>
        </p:spPr>
        <p:txBody>
          <a:bodyPr lIns="0" tIns="0" rIns="0" bIns="0" rtlCol="0" anchor="t">
            <a:spAutoFit/>
          </a:bodyPr>
          <a:lstStyle/>
          <a:p>
            <a:pPr algn="just">
              <a:lnSpc>
                <a:spcPts val="3712"/>
              </a:lnSpc>
              <a:spcBef>
                <a:spcPct val="0"/>
              </a:spcBef>
            </a:pPr>
            <a:br>
              <a:rPr lang="en-US" sz="2651" b="1" dirty="0">
                <a:solidFill>
                  <a:srgbClr val="000000"/>
                </a:solidFill>
                <a:latin typeface="Arial Bold"/>
                <a:ea typeface="Arial Bold"/>
                <a:cs typeface="Arial Bold"/>
                <a:sym typeface="Arial Bold"/>
              </a:rPr>
            </a:br>
            <a:r>
              <a:rPr lang="en-US" sz="2651" b="1" dirty="0">
                <a:solidFill>
                  <a:srgbClr val="000000"/>
                </a:solidFill>
                <a:latin typeface="Arial Bold"/>
                <a:ea typeface="Arial Bold"/>
                <a:cs typeface="Arial Bold"/>
                <a:sym typeface="Arial Bold"/>
              </a:rPr>
              <a:t>PROBLEM STATEMENT</a:t>
            </a:r>
          </a:p>
          <a:p>
            <a:pPr algn="just">
              <a:lnSpc>
                <a:spcPts val="3712"/>
              </a:lnSpc>
              <a:spcBef>
                <a:spcPct val="0"/>
              </a:spcBef>
            </a:pPr>
            <a:r>
              <a:rPr lang="en-US" sz="2000" dirty="0">
                <a:solidFill>
                  <a:srgbClr val="000000"/>
                </a:solidFill>
                <a:latin typeface="Arial Bold"/>
                <a:cs typeface="Arial Bold"/>
                <a:sym typeface="Arial Bold"/>
              </a:rPr>
              <a:t>Discriminant ANALYSIS HELPS MEJURI SHARPEN ITS STRATEGIES BY IDENTIFYING NUANCED DISTINCTIONS AMONG CUSTOMER SEGMENTS. THESE INSIGHTS ENABLE MEJURI TO OPTIMIZE PRODUCT OFFERINGS, PRICING STRATEGIES, AND MARKETING INITIATIVES, ENSURING A PERSONALIZED AND IMPACTFUL CUSTOMER EXPERIENCE.</a:t>
            </a:r>
          </a:p>
          <a:p>
            <a:pPr algn="just">
              <a:lnSpc>
                <a:spcPts val="3712"/>
              </a:lnSpc>
              <a:spcBef>
                <a:spcPct val="0"/>
              </a:spcBef>
            </a:pPr>
            <a:endParaRPr lang="en-US" sz="2651" b="1" dirty="0">
              <a:solidFill>
                <a:srgbClr val="000000"/>
              </a:solidFill>
              <a:latin typeface="Arial Bold"/>
              <a:ea typeface="Arial Bold"/>
              <a:cs typeface="Arial Bold"/>
              <a:sym typeface="Arial Bold"/>
            </a:endParaRPr>
          </a:p>
          <a:p>
            <a:pPr algn="just">
              <a:lnSpc>
                <a:spcPts val="3712"/>
              </a:lnSpc>
              <a:spcBef>
                <a:spcPct val="0"/>
              </a:spcBef>
            </a:pPr>
            <a:r>
              <a:rPr lang="en-US" sz="2651" b="1" dirty="0">
                <a:solidFill>
                  <a:srgbClr val="000000"/>
                </a:solidFill>
                <a:latin typeface="Arial Bold"/>
                <a:ea typeface="Arial Bold"/>
                <a:cs typeface="Arial Bold"/>
                <a:sym typeface="Arial Bold"/>
              </a:rPr>
              <a:t>METHOD</a:t>
            </a:r>
            <a:r>
              <a:rPr lang="en-US" sz="2651" dirty="0">
                <a:solidFill>
                  <a:srgbClr val="000000"/>
                </a:solidFill>
                <a:latin typeface="Arial"/>
                <a:ea typeface="Arial"/>
                <a:cs typeface="Arial"/>
                <a:sym typeface="Arial"/>
              </a:rPr>
              <a:t>: </a:t>
            </a:r>
          </a:p>
          <a:p>
            <a:pPr algn="just">
              <a:lnSpc>
                <a:spcPts val="3712"/>
              </a:lnSpc>
              <a:spcBef>
                <a:spcPct val="0"/>
              </a:spcBef>
            </a:pPr>
            <a:r>
              <a:rPr lang="en-US" sz="2400" dirty="0">
                <a:solidFill>
                  <a:srgbClr val="000000"/>
                </a:solidFill>
                <a:latin typeface="Arial Bold"/>
                <a:ea typeface="Arial Bold"/>
                <a:cs typeface="Arial Bold"/>
                <a:sym typeface="Arial Bold"/>
              </a:rPr>
              <a:t>Questionnaires and Survey</a:t>
            </a:r>
          </a:p>
          <a:p>
            <a:pPr algn="just">
              <a:lnSpc>
                <a:spcPts val="3712"/>
              </a:lnSpc>
              <a:spcBef>
                <a:spcPct val="0"/>
              </a:spcBef>
            </a:pPr>
            <a:r>
              <a:rPr lang="en-US" sz="2400" dirty="0">
                <a:solidFill>
                  <a:srgbClr val="000000"/>
                </a:solidFill>
                <a:latin typeface="Arial Bold"/>
                <a:ea typeface="Arial Bold"/>
                <a:cs typeface="Arial Bold"/>
                <a:sym typeface="Arial Bold"/>
              </a:rPr>
              <a:t>The survey will gather insights into:</a:t>
            </a:r>
          </a:p>
          <a:p>
            <a:pPr algn="just">
              <a:lnSpc>
                <a:spcPts val="3712"/>
              </a:lnSpc>
              <a:spcBef>
                <a:spcPct val="0"/>
              </a:spcBef>
            </a:pPr>
            <a:r>
              <a:rPr lang="en-US" sz="2400" dirty="0">
                <a:solidFill>
                  <a:srgbClr val="000000"/>
                </a:solidFill>
                <a:latin typeface="Arial Bold"/>
                <a:ea typeface="Arial Bold"/>
                <a:cs typeface="Arial Bold"/>
                <a:sym typeface="Arial Bold"/>
              </a:rPr>
              <a:t>1. User preferences for jewelry style, materials, and purchase motivations.</a:t>
            </a:r>
          </a:p>
          <a:p>
            <a:pPr algn="just">
              <a:lnSpc>
                <a:spcPts val="3712"/>
              </a:lnSpc>
              <a:spcBef>
                <a:spcPct val="0"/>
              </a:spcBef>
            </a:pPr>
            <a:r>
              <a:rPr lang="en-US" sz="2400" dirty="0">
                <a:solidFill>
                  <a:srgbClr val="000000"/>
                </a:solidFill>
                <a:latin typeface="Arial Bold"/>
                <a:ea typeface="Arial Bold"/>
                <a:cs typeface="Arial Bold"/>
                <a:sym typeface="Arial Bold"/>
              </a:rPr>
              <a:t>2. Buying behaviors such as frequency, occasions, and price sensitivity.</a:t>
            </a:r>
          </a:p>
          <a:p>
            <a:pPr algn="just">
              <a:lnSpc>
                <a:spcPts val="3712"/>
              </a:lnSpc>
              <a:spcBef>
                <a:spcPct val="0"/>
              </a:spcBef>
            </a:pPr>
            <a:r>
              <a:rPr lang="en-US" sz="2400" dirty="0">
                <a:solidFill>
                  <a:srgbClr val="000000"/>
                </a:solidFill>
                <a:latin typeface="Arial Bold"/>
                <a:ea typeface="Arial Bold"/>
                <a:cs typeface="Arial Bold"/>
                <a:sym typeface="Arial Bold"/>
              </a:rPr>
              <a:t>3. Demographic and psychographic characteristics to uncover trends among customer segments.</a:t>
            </a:r>
          </a:p>
        </p:txBody>
      </p:sp>
    </p:spTree>
    <p:extLst>
      <p:ext uri="{BB962C8B-B14F-4D97-AF65-F5344CB8AC3E}">
        <p14:creationId xmlns:p14="http://schemas.microsoft.com/office/powerpoint/2010/main" val="3507374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sp>
      <p:grpSp>
        <p:nvGrpSpPr>
          <p:cNvPr id="3" name="Group 3"/>
          <p:cNvGrpSpPr>
            <a:grpSpLocks noChangeAspect="1"/>
          </p:cNvGrpSpPr>
          <p:nvPr/>
        </p:nvGrpSpPr>
        <p:grpSpPr>
          <a:xfrm>
            <a:off x="14871056" y="1028700"/>
            <a:ext cx="2657214" cy="2657214"/>
            <a:chOff x="0" y="0"/>
            <a:chExt cx="3282950" cy="3282950"/>
          </a:xfrm>
        </p:grpSpPr>
        <p:sp>
          <p:nvSpPr>
            <p:cNvPr id="4" name="Freeform 4"/>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3"/>
              <a:stretch>
                <a:fillRect t="-16298" b="-16298"/>
              </a:stretch>
            </a:blipFill>
          </p:spPr>
        </p:sp>
      </p:grpSp>
      <p:grpSp>
        <p:nvGrpSpPr>
          <p:cNvPr id="5" name="Group 5"/>
          <p:cNvGrpSpPr>
            <a:grpSpLocks noChangeAspect="1"/>
          </p:cNvGrpSpPr>
          <p:nvPr/>
        </p:nvGrpSpPr>
        <p:grpSpPr>
          <a:xfrm>
            <a:off x="12213831" y="1028700"/>
            <a:ext cx="2657225" cy="2657214"/>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t="-25000" b="-25000"/>
              </a:stretch>
            </a:blipFill>
          </p:spPr>
        </p:sp>
      </p:grpSp>
      <p:grpSp>
        <p:nvGrpSpPr>
          <p:cNvPr id="7" name="Group 7"/>
          <p:cNvGrpSpPr>
            <a:grpSpLocks noChangeAspect="1"/>
          </p:cNvGrpSpPr>
          <p:nvPr/>
        </p:nvGrpSpPr>
        <p:grpSpPr>
          <a:xfrm>
            <a:off x="13596466" y="3685914"/>
            <a:ext cx="2603197" cy="2603187"/>
            <a:chOff x="0" y="0"/>
            <a:chExt cx="6350025" cy="6350000"/>
          </a:xfrm>
        </p:grpSpPr>
        <p:sp>
          <p:nvSpPr>
            <p:cNvPr id="8" name="Freeform 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5"/>
              <a:stretch>
                <a:fillRect t="-25000" b="-25000"/>
              </a:stretch>
            </a:blipFill>
          </p:spPr>
        </p:sp>
      </p:grpSp>
      <p:sp>
        <p:nvSpPr>
          <p:cNvPr id="9" name="TextBox 9"/>
          <p:cNvSpPr txBox="1"/>
          <p:nvPr/>
        </p:nvSpPr>
        <p:spPr>
          <a:xfrm>
            <a:off x="1028700" y="4080510"/>
            <a:ext cx="12162253" cy="2384641"/>
          </a:xfrm>
          <a:prstGeom prst="rect">
            <a:avLst/>
          </a:prstGeom>
        </p:spPr>
        <p:txBody>
          <a:bodyPr lIns="0" tIns="0" rIns="0" bIns="0" rtlCol="0" anchor="t">
            <a:spAutoFit/>
          </a:bodyPr>
          <a:lstStyle/>
          <a:p>
            <a:pPr algn="just">
              <a:lnSpc>
                <a:spcPts val="3842"/>
              </a:lnSpc>
            </a:pPr>
            <a:r>
              <a:rPr lang="en-US" sz="2744" b="1">
                <a:solidFill>
                  <a:srgbClr val="000000"/>
                </a:solidFill>
                <a:latin typeface="Arial Bold"/>
                <a:ea typeface="Arial Bold"/>
                <a:cs typeface="Arial Bold"/>
                <a:sym typeface="Arial Bold"/>
              </a:rPr>
              <a:t>Segments:</a:t>
            </a:r>
            <a:r>
              <a:rPr lang="en-US" sz="2744">
                <a:solidFill>
                  <a:srgbClr val="000000"/>
                </a:solidFill>
                <a:latin typeface="Arial"/>
                <a:ea typeface="Arial"/>
                <a:cs typeface="Arial"/>
                <a:sym typeface="Arial"/>
              </a:rPr>
              <a:t> The number of segments identified in the market is </a:t>
            </a:r>
            <a:r>
              <a:rPr lang="en-US" sz="2744" b="1">
                <a:solidFill>
                  <a:srgbClr val="000000"/>
                </a:solidFill>
                <a:latin typeface="Arial Bold"/>
                <a:ea typeface="Arial Bold"/>
                <a:cs typeface="Arial Bold"/>
                <a:sym typeface="Arial Bold"/>
              </a:rPr>
              <a:t>five distinct customer segments</a:t>
            </a:r>
            <a:r>
              <a:rPr lang="en-US" sz="2744">
                <a:solidFill>
                  <a:srgbClr val="000000"/>
                </a:solidFill>
                <a:latin typeface="Arial"/>
                <a:ea typeface="Arial"/>
                <a:cs typeface="Arial"/>
                <a:sym typeface="Arial"/>
              </a:rPr>
              <a:t>, which represents a statistical fit meeting the statistical criteria exclusively.</a:t>
            </a:r>
          </a:p>
          <a:p>
            <a:pPr algn="just">
              <a:lnSpc>
                <a:spcPts val="3842"/>
              </a:lnSpc>
            </a:pPr>
            <a:endParaRPr lang="en-US" sz="2744">
              <a:solidFill>
                <a:srgbClr val="000000"/>
              </a:solidFill>
              <a:latin typeface="Arial"/>
              <a:ea typeface="Arial"/>
              <a:cs typeface="Arial"/>
              <a:sym typeface="Arial"/>
            </a:endParaRPr>
          </a:p>
          <a:p>
            <a:pPr algn="just">
              <a:lnSpc>
                <a:spcPts val="3131"/>
              </a:lnSpc>
            </a:pPr>
            <a:endParaRPr lang="en-US" sz="2744">
              <a:solidFill>
                <a:srgbClr val="000000"/>
              </a:solidFill>
              <a:latin typeface="Arial"/>
              <a:ea typeface="Arial"/>
              <a:cs typeface="Arial"/>
              <a:sym typeface="Arial"/>
            </a:endParaRPr>
          </a:p>
        </p:txBody>
      </p:sp>
      <p:sp>
        <p:nvSpPr>
          <p:cNvPr id="10" name="Freeform 10"/>
          <p:cNvSpPr/>
          <p:nvPr/>
        </p:nvSpPr>
        <p:spPr>
          <a:xfrm>
            <a:off x="1276341" y="6107701"/>
            <a:ext cx="11672371" cy="1745539"/>
          </a:xfrm>
          <a:custGeom>
            <a:avLst/>
            <a:gdLst/>
            <a:ahLst/>
            <a:cxnLst/>
            <a:rect l="l" t="t" r="r" b="b"/>
            <a:pathLst>
              <a:path w="11672371" h="1745539">
                <a:moveTo>
                  <a:pt x="0" y="0"/>
                </a:moveTo>
                <a:lnTo>
                  <a:pt x="11672371" y="0"/>
                </a:lnTo>
                <a:lnTo>
                  <a:pt x="11672371" y="1745539"/>
                </a:lnTo>
                <a:lnTo>
                  <a:pt x="0" y="1745539"/>
                </a:lnTo>
                <a:lnTo>
                  <a:pt x="0" y="0"/>
                </a:lnTo>
                <a:close/>
              </a:path>
            </a:pathLst>
          </a:custGeom>
          <a:blipFill>
            <a:blip r:embed="rId6"/>
            <a:stretch>
              <a:fillRect t="-2325" b="-2325"/>
            </a:stretch>
          </a:blipFill>
        </p:spPr>
      </p:sp>
      <p:sp>
        <p:nvSpPr>
          <p:cNvPr id="11" name="TextBox 11"/>
          <p:cNvSpPr txBox="1"/>
          <p:nvPr/>
        </p:nvSpPr>
        <p:spPr>
          <a:xfrm>
            <a:off x="1028700" y="990600"/>
            <a:ext cx="10857104" cy="747949"/>
          </a:xfrm>
          <a:prstGeom prst="rect">
            <a:avLst/>
          </a:prstGeom>
        </p:spPr>
        <p:txBody>
          <a:bodyPr lIns="0" tIns="0" rIns="0" bIns="0" rtlCol="0" anchor="t">
            <a:spAutoFit/>
          </a:bodyPr>
          <a:lstStyle/>
          <a:p>
            <a:pPr algn="r">
              <a:lnSpc>
                <a:spcPts val="5076"/>
              </a:lnSpc>
            </a:pPr>
            <a:r>
              <a:rPr lang="en-US" sz="4700" b="1" spc="357">
                <a:solidFill>
                  <a:srgbClr val="000000"/>
                </a:solidFill>
                <a:latin typeface="Arial Bold"/>
                <a:ea typeface="Arial Bold"/>
                <a:cs typeface="Arial Bold"/>
                <a:sym typeface="Arial Bold"/>
              </a:rPr>
              <a:t>SEGMENTATION AND FINDINGS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sp>
      <p:grpSp>
        <p:nvGrpSpPr>
          <p:cNvPr id="3" name="Group 3"/>
          <p:cNvGrpSpPr>
            <a:grpSpLocks noChangeAspect="1"/>
          </p:cNvGrpSpPr>
          <p:nvPr/>
        </p:nvGrpSpPr>
        <p:grpSpPr>
          <a:xfrm>
            <a:off x="14871056" y="1028700"/>
            <a:ext cx="2657214" cy="2657214"/>
            <a:chOff x="0" y="0"/>
            <a:chExt cx="3282950" cy="3282950"/>
          </a:xfrm>
        </p:grpSpPr>
        <p:sp>
          <p:nvSpPr>
            <p:cNvPr id="4" name="Freeform 4"/>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3"/>
              <a:stretch>
                <a:fillRect t="-16298" b="-16298"/>
              </a:stretch>
            </a:blipFill>
          </p:spPr>
        </p:sp>
      </p:grpSp>
      <p:grpSp>
        <p:nvGrpSpPr>
          <p:cNvPr id="5" name="Group 5"/>
          <p:cNvGrpSpPr>
            <a:grpSpLocks noChangeAspect="1"/>
          </p:cNvGrpSpPr>
          <p:nvPr/>
        </p:nvGrpSpPr>
        <p:grpSpPr>
          <a:xfrm>
            <a:off x="12213831" y="1028700"/>
            <a:ext cx="2657225" cy="2657214"/>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t="-25000" b="-25000"/>
              </a:stretch>
            </a:blipFill>
          </p:spPr>
        </p:sp>
      </p:grpSp>
      <p:grpSp>
        <p:nvGrpSpPr>
          <p:cNvPr id="7" name="Group 7"/>
          <p:cNvGrpSpPr>
            <a:grpSpLocks noChangeAspect="1"/>
          </p:cNvGrpSpPr>
          <p:nvPr/>
        </p:nvGrpSpPr>
        <p:grpSpPr>
          <a:xfrm>
            <a:off x="13596466" y="3685914"/>
            <a:ext cx="2603197" cy="2603187"/>
            <a:chOff x="0" y="0"/>
            <a:chExt cx="6350025" cy="6350000"/>
          </a:xfrm>
        </p:grpSpPr>
        <p:sp>
          <p:nvSpPr>
            <p:cNvPr id="8" name="Freeform 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5"/>
              <a:stretch>
                <a:fillRect t="-25000" b="-25000"/>
              </a:stretch>
            </a:blipFill>
          </p:spPr>
        </p:sp>
      </p:grpSp>
      <p:sp>
        <p:nvSpPr>
          <p:cNvPr id="9" name="Freeform 9"/>
          <p:cNvSpPr/>
          <p:nvPr/>
        </p:nvSpPr>
        <p:spPr>
          <a:xfrm>
            <a:off x="1028700" y="3118359"/>
            <a:ext cx="11185131" cy="4612179"/>
          </a:xfrm>
          <a:custGeom>
            <a:avLst/>
            <a:gdLst/>
            <a:ahLst/>
            <a:cxnLst/>
            <a:rect l="l" t="t" r="r" b="b"/>
            <a:pathLst>
              <a:path w="11185131" h="4612179">
                <a:moveTo>
                  <a:pt x="0" y="0"/>
                </a:moveTo>
                <a:lnTo>
                  <a:pt x="11185131" y="0"/>
                </a:lnTo>
                <a:lnTo>
                  <a:pt x="11185131" y="4612179"/>
                </a:lnTo>
                <a:lnTo>
                  <a:pt x="0" y="4612179"/>
                </a:lnTo>
                <a:lnTo>
                  <a:pt x="0" y="0"/>
                </a:lnTo>
                <a:close/>
              </a:path>
            </a:pathLst>
          </a:custGeom>
          <a:blipFill>
            <a:blip r:embed="rId6"/>
            <a:stretch>
              <a:fillRect t="-454" b="-454"/>
            </a:stretch>
          </a:blipFill>
        </p:spPr>
      </p:sp>
      <p:sp>
        <p:nvSpPr>
          <p:cNvPr id="10" name="TextBox 10"/>
          <p:cNvSpPr txBox="1"/>
          <p:nvPr/>
        </p:nvSpPr>
        <p:spPr>
          <a:xfrm>
            <a:off x="578392" y="990600"/>
            <a:ext cx="10857104" cy="1184919"/>
          </a:xfrm>
          <a:prstGeom prst="rect">
            <a:avLst/>
          </a:prstGeom>
        </p:spPr>
        <p:txBody>
          <a:bodyPr lIns="0" tIns="0" rIns="0" bIns="0" rtlCol="0" anchor="t">
            <a:spAutoFit/>
          </a:bodyPr>
          <a:lstStyle/>
          <a:p>
            <a:pPr algn="r">
              <a:lnSpc>
                <a:spcPts val="4320"/>
              </a:lnSpc>
            </a:pPr>
            <a:r>
              <a:rPr lang="en-US" sz="4000" b="1" spc="304">
                <a:solidFill>
                  <a:srgbClr val="000000"/>
                </a:solidFill>
                <a:latin typeface="Arial Bold"/>
                <a:ea typeface="Arial Bold"/>
                <a:cs typeface="Arial Bold"/>
                <a:sym typeface="Arial Bold"/>
              </a:rPr>
              <a:t>SEGMENTATION ANALYSIS(5-CLUSTER SOLUTION)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sp>
      <p:grpSp>
        <p:nvGrpSpPr>
          <p:cNvPr id="3" name="Group 3"/>
          <p:cNvGrpSpPr>
            <a:grpSpLocks noChangeAspect="1"/>
          </p:cNvGrpSpPr>
          <p:nvPr/>
        </p:nvGrpSpPr>
        <p:grpSpPr>
          <a:xfrm>
            <a:off x="14871056" y="1028700"/>
            <a:ext cx="2657214" cy="2657214"/>
            <a:chOff x="0" y="0"/>
            <a:chExt cx="3282950" cy="3282950"/>
          </a:xfrm>
        </p:grpSpPr>
        <p:sp>
          <p:nvSpPr>
            <p:cNvPr id="4" name="Freeform 4"/>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3"/>
              <a:stretch>
                <a:fillRect t="-16298" b="-16298"/>
              </a:stretch>
            </a:blipFill>
          </p:spPr>
        </p:sp>
      </p:grpSp>
      <p:grpSp>
        <p:nvGrpSpPr>
          <p:cNvPr id="5" name="Group 5"/>
          <p:cNvGrpSpPr>
            <a:grpSpLocks noChangeAspect="1"/>
          </p:cNvGrpSpPr>
          <p:nvPr/>
        </p:nvGrpSpPr>
        <p:grpSpPr>
          <a:xfrm>
            <a:off x="12213831" y="1028700"/>
            <a:ext cx="2657225" cy="2657214"/>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t="-25000" b="-25000"/>
              </a:stretch>
            </a:blipFill>
          </p:spPr>
        </p:sp>
      </p:grpSp>
      <p:grpSp>
        <p:nvGrpSpPr>
          <p:cNvPr id="7" name="Group 7"/>
          <p:cNvGrpSpPr>
            <a:grpSpLocks noChangeAspect="1"/>
          </p:cNvGrpSpPr>
          <p:nvPr/>
        </p:nvGrpSpPr>
        <p:grpSpPr>
          <a:xfrm>
            <a:off x="13596466" y="3685914"/>
            <a:ext cx="2603197" cy="2603187"/>
            <a:chOff x="0" y="0"/>
            <a:chExt cx="6350025" cy="6350000"/>
          </a:xfrm>
        </p:grpSpPr>
        <p:sp>
          <p:nvSpPr>
            <p:cNvPr id="8" name="Freeform 8"/>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5"/>
              <a:stretch>
                <a:fillRect t="-25000" b="-25000"/>
              </a:stretch>
            </a:blipFill>
          </p:spPr>
        </p:sp>
      </p:grpSp>
      <p:sp>
        <p:nvSpPr>
          <p:cNvPr id="9" name="Freeform 9"/>
          <p:cNvSpPr/>
          <p:nvPr/>
        </p:nvSpPr>
        <p:spPr>
          <a:xfrm>
            <a:off x="1391491" y="2357307"/>
            <a:ext cx="10484023" cy="7402947"/>
          </a:xfrm>
          <a:custGeom>
            <a:avLst/>
            <a:gdLst/>
            <a:ahLst/>
            <a:cxnLst/>
            <a:rect l="l" t="t" r="r" b="b"/>
            <a:pathLst>
              <a:path w="10484023" h="7402947">
                <a:moveTo>
                  <a:pt x="0" y="0"/>
                </a:moveTo>
                <a:lnTo>
                  <a:pt x="10484023" y="0"/>
                </a:lnTo>
                <a:lnTo>
                  <a:pt x="10484023" y="7402947"/>
                </a:lnTo>
                <a:lnTo>
                  <a:pt x="0" y="7402947"/>
                </a:lnTo>
                <a:lnTo>
                  <a:pt x="0" y="0"/>
                </a:lnTo>
                <a:close/>
              </a:path>
            </a:pathLst>
          </a:custGeom>
          <a:blipFill>
            <a:blip r:embed="rId6"/>
            <a:stretch>
              <a:fillRect/>
            </a:stretch>
          </a:blipFill>
        </p:spPr>
      </p:sp>
      <p:sp>
        <p:nvSpPr>
          <p:cNvPr id="10" name="TextBox 10"/>
          <p:cNvSpPr txBox="1"/>
          <p:nvPr/>
        </p:nvSpPr>
        <p:spPr>
          <a:xfrm>
            <a:off x="578392" y="990600"/>
            <a:ext cx="10857104" cy="1184919"/>
          </a:xfrm>
          <a:prstGeom prst="rect">
            <a:avLst/>
          </a:prstGeom>
        </p:spPr>
        <p:txBody>
          <a:bodyPr lIns="0" tIns="0" rIns="0" bIns="0" rtlCol="0" anchor="t">
            <a:spAutoFit/>
          </a:bodyPr>
          <a:lstStyle/>
          <a:p>
            <a:pPr algn="r">
              <a:lnSpc>
                <a:spcPts val="4320"/>
              </a:lnSpc>
            </a:pPr>
            <a:r>
              <a:rPr lang="en-US" sz="4000" b="1" spc="304">
                <a:solidFill>
                  <a:srgbClr val="000000"/>
                </a:solidFill>
                <a:latin typeface="Arial Bold"/>
                <a:ea typeface="Arial Bold"/>
                <a:cs typeface="Arial Bold"/>
                <a:sym typeface="Arial Bold"/>
              </a:rPr>
              <a:t>SEGMENTATION ANALYSIS(5-CLUSTER SOLUTION)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sp>
      <p:sp>
        <p:nvSpPr>
          <p:cNvPr id="3" name="TextBox 3"/>
          <p:cNvSpPr txBox="1"/>
          <p:nvPr/>
        </p:nvSpPr>
        <p:spPr>
          <a:xfrm>
            <a:off x="578392" y="990600"/>
            <a:ext cx="10857104" cy="1184919"/>
          </a:xfrm>
          <a:prstGeom prst="rect">
            <a:avLst/>
          </a:prstGeom>
        </p:spPr>
        <p:txBody>
          <a:bodyPr lIns="0" tIns="0" rIns="0" bIns="0" rtlCol="0" anchor="t">
            <a:spAutoFit/>
          </a:bodyPr>
          <a:lstStyle/>
          <a:p>
            <a:pPr algn="ctr">
              <a:lnSpc>
                <a:spcPts val="4320"/>
              </a:lnSpc>
            </a:pPr>
            <a:r>
              <a:rPr lang="en-US" sz="4000" b="1" spc="304">
                <a:solidFill>
                  <a:srgbClr val="000000"/>
                </a:solidFill>
                <a:latin typeface="Arial Bold"/>
                <a:ea typeface="Arial Bold"/>
                <a:cs typeface="Arial Bold"/>
                <a:sym typeface="Arial Bold"/>
              </a:rPr>
              <a:t>STATISTICAL ANALYSIS OF 5 SEGMENTS </a:t>
            </a:r>
          </a:p>
        </p:txBody>
      </p:sp>
      <p:grpSp>
        <p:nvGrpSpPr>
          <p:cNvPr id="4" name="Group 4"/>
          <p:cNvGrpSpPr/>
          <p:nvPr/>
        </p:nvGrpSpPr>
        <p:grpSpPr>
          <a:xfrm>
            <a:off x="13781992" y="684331"/>
            <a:ext cx="3869372" cy="6369853"/>
            <a:chOff x="0" y="0"/>
            <a:chExt cx="5159162" cy="8493137"/>
          </a:xfrm>
        </p:grpSpPr>
        <p:grpSp>
          <p:nvGrpSpPr>
            <p:cNvPr id="5" name="Group 5"/>
            <p:cNvGrpSpPr>
              <a:grpSpLocks noChangeAspect="1"/>
            </p:cNvGrpSpPr>
            <p:nvPr/>
          </p:nvGrpSpPr>
          <p:grpSpPr>
            <a:xfrm>
              <a:off x="0" y="5786641"/>
              <a:ext cx="5159162" cy="2706496"/>
              <a:chOff x="0" y="0"/>
              <a:chExt cx="6350000" cy="3331210"/>
            </a:xfrm>
          </p:grpSpPr>
          <p:sp>
            <p:nvSpPr>
              <p:cNvPr id="6" name="Freeform 6"/>
              <p:cNvSpPr/>
              <p:nvPr/>
            </p:nvSpPr>
            <p:spPr>
              <a:xfrm>
                <a:off x="0" y="0"/>
                <a:ext cx="6350000" cy="3331210"/>
              </a:xfrm>
              <a:custGeom>
                <a:avLst/>
                <a:gdLst/>
                <a:ahLst/>
                <a:cxnLst/>
                <a:rect l="l" t="t" r="r" b="b"/>
                <a:pathLst>
                  <a:path w="6350000" h="3331210">
                    <a:moveTo>
                      <a:pt x="6209030" y="0"/>
                    </a:moveTo>
                    <a:lnTo>
                      <a:pt x="140970" y="0"/>
                    </a:lnTo>
                    <a:cubicBezTo>
                      <a:pt x="63500" y="0"/>
                      <a:pt x="0" y="62230"/>
                      <a:pt x="0" y="138430"/>
                    </a:cubicBezTo>
                    <a:lnTo>
                      <a:pt x="0" y="3192780"/>
                    </a:lnTo>
                    <a:cubicBezTo>
                      <a:pt x="0" y="3268980"/>
                      <a:pt x="63500" y="3331210"/>
                      <a:pt x="140970" y="3331210"/>
                    </a:cubicBezTo>
                    <a:lnTo>
                      <a:pt x="6209030" y="3331210"/>
                    </a:lnTo>
                    <a:cubicBezTo>
                      <a:pt x="6286500" y="3331210"/>
                      <a:pt x="6350000" y="3268980"/>
                      <a:pt x="6350000" y="3192780"/>
                    </a:cubicBezTo>
                    <a:lnTo>
                      <a:pt x="6350000" y="138430"/>
                    </a:lnTo>
                    <a:cubicBezTo>
                      <a:pt x="6350000" y="62230"/>
                      <a:pt x="6286500" y="0"/>
                      <a:pt x="6209030" y="0"/>
                    </a:cubicBezTo>
                    <a:close/>
                  </a:path>
                </a:pathLst>
              </a:custGeom>
              <a:blipFill>
                <a:blip r:embed="rId3"/>
                <a:stretch>
                  <a:fillRect t="-152059" b="-33872"/>
                </a:stretch>
              </a:blipFill>
            </p:spPr>
          </p:sp>
        </p:grpSp>
        <p:grpSp>
          <p:nvGrpSpPr>
            <p:cNvPr id="7" name="Group 7"/>
            <p:cNvGrpSpPr>
              <a:grpSpLocks noChangeAspect="1"/>
            </p:cNvGrpSpPr>
            <p:nvPr/>
          </p:nvGrpSpPr>
          <p:grpSpPr>
            <a:xfrm>
              <a:off x="0" y="2884317"/>
              <a:ext cx="5159162" cy="2706496"/>
              <a:chOff x="0" y="0"/>
              <a:chExt cx="6350000" cy="3331210"/>
            </a:xfrm>
          </p:grpSpPr>
          <p:sp>
            <p:nvSpPr>
              <p:cNvPr id="8" name="Freeform 8"/>
              <p:cNvSpPr/>
              <p:nvPr/>
            </p:nvSpPr>
            <p:spPr>
              <a:xfrm>
                <a:off x="0" y="0"/>
                <a:ext cx="6350000" cy="3331210"/>
              </a:xfrm>
              <a:custGeom>
                <a:avLst/>
                <a:gdLst/>
                <a:ahLst/>
                <a:cxnLst/>
                <a:rect l="l" t="t" r="r" b="b"/>
                <a:pathLst>
                  <a:path w="6350000" h="3331210">
                    <a:moveTo>
                      <a:pt x="6209030" y="0"/>
                    </a:moveTo>
                    <a:lnTo>
                      <a:pt x="140970" y="0"/>
                    </a:lnTo>
                    <a:cubicBezTo>
                      <a:pt x="63500" y="0"/>
                      <a:pt x="0" y="62230"/>
                      <a:pt x="0" y="138430"/>
                    </a:cubicBezTo>
                    <a:lnTo>
                      <a:pt x="0" y="3192780"/>
                    </a:lnTo>
                    <a:cubicBezTo>
                      <a:pt x="0" y="3268980"/>
                      <a:pt x="63500" y="3331210"/>
                      <a:pt x="140970" y="3331210"/>
                    </a:cubicBezTo>
                    <a:lnTo>
                      <a:pt x="6209030" y="3331210"/>
                    </a:lnTo>
                    <a:cubicBezTo>
                      <a:pt x="6286500" y="3331210"/>
                      <a:pt x="6350000" y="3268980"/>
                      <a:pt x="6350000" y="3192780"/>
                    </a:cubicBezTo>
                    <a:lnTo>
                      <a:pt x="6350000" y="138430"/>
                    </a:lnTo>
                    <a:cubicBezTo>
                      <a:pt x="6350000" y="62230"/>
                      <a:pt x="6286500" y="0"/>
                      <a:pt x="6209030" y="0"/>
                    </a:cubicBezTo>
                    <a:close/>
                  </a:path>
                </a:pathLst>
              </a:custGeom>
              <a:blipFill>
                <a:blip r:embed="rId4"/>
                <a:stretch>
                  <a:fillRect t="-144927" b="-41004"/>
                </a:stretch>
              </a:blipFill>
            </p:spPr>
          </p:sp>
        </p:grpSp>
        <p:grpSp>
          <p:nvGrpSpPr>
            <p:cNvPr id="9" name="Group 9"/>
            <p:cNvGrpSpPr>
              <a:grpSpLocks noChangeAspect="1"/>
            </p:cNvGrpSpPr>
            <p:nvPr/>
          </p:nvGrpSpPr>
          <p:grpSpPr>
            <a:xfrm>
              <a:off x="0" y="0"/>
              <a:ext cx="5159162" cy="2706496"/>
              <a:chOff x="0" y="0"/>
              <a:chExt cx="6350000" cy="3331210"/>
            </a:xfrm>
          </p:grpSpPr>
          <p:sp>
            <p:nvSpPr>
              <p:cNvPr id="10" name="Freeform 10"/>
              <p:cNvSpPr/>
              <p:nvPr/>
            </p:nvSpPr>
            <p:spPr>
              <a:xfrm>
                <a:off x="0" y="0"/>
                <a:ext cx="6350000" cy="3331210"/>
              </a:xfrm>
              <a:custGeom>
                <a:avLst/>
                <a:gdLst/>
                <a:ahLst/>
                <a:cxnLst/>
                <a:rect l="l" t="t" r="r" b="b"/>
                <a:pathLst>
                  <a:path w="6350000" h="3331210">
                    <a:moveTo>
                      <a:pt x="6209030" y="0"/>
                    </a:moveTo>
                    <a:lnTo>
                      <a:pt x="140970" y="0"/>
                    </a:lnTo>
                    <a:cubicBezTo>
                      <a:pt x="63500" y="0"/>
                      <a:pt x="0" y="62230"/>
                      <a:pt x="0" y="138430"/>
                    </a:cubicBezTo>
                    <a:lnTo>
                      <a:pt x="0" y="3192780"/>
                    </a:lnTo>
                    <a:cubicBezTo>
                      <a:pt x="0" y="3268980"/>
                      <a:pt x="63500" y="3331210"/>
                      <a:pt x="140970" y="3331210"/>
                    </a:cubicBezTo>
                    <a:lnTo>
                      <a:pt x="6209030" y="3331210"/>
                    </a:lnTo>
                    <a:cubicBezTo>
                      <a:pt x="6286500" y="3331210"/>
                      <a:pt x="6350000" y="3268980"/>
                      <a:pt x="6350000" y="3192780"/>
                    </a:cubicBezTo>
                    <a:lnTo>
                      <a:pt x="6350000" y="138430"/>
                    </a:lnTo>
                    <a:cubicBezTo>
                      <a:pt x="6350000" y="62230"/>
                      <a:pt x="6286500" y="0"/>
                      <a:pt x="6209030" y="0"/>
                    </a:cubicBezTo>
                    <a:close/>
                  </a:path>
                </a:pathLst>
              </a:custGeom>
              <a:blipFill>
                <a:blip r:embed="rId5"/>
                <a:stretch>
                  <a:fillRect t="-146965" b="-38966"/>
                </a:stretch>
              </a:blipFill>
            </p:spPr>
          </p:sp>
        </p:grpSp>
      </p:grpSp>
      <p:sp>
        <p:nvSpPr>
          <p:cNvPr id="11" name="TextBox 11"/>
          <p:cNvSpPr txBox="1"/>
          <p:nvPr/>
        </p:nvSpPr>
        <p:spPr>
          <a:xfrm>
            <a:off x="277077" y="2474587"/>
            <a:ext cx="13248336" cy="5935206"/>
          </a:xfrm>
          <a:prstGeom prst="rect">
            <a:avLst/>
          </a:prstGeom>
        </p:spPr>
        <p:txBody>
          <a:bodyPr lIns="0" tIns="0" rIns="0" bIns="0" rtlCol="0" anchor="t">
            <a:spAutoFit/>
          </a:bodyPr>
          <a:lstStyle/>
          <a:p>
            <a:pPr algn="just">
              <a:lnSpc>
                <a:spcPts val="3636"/>
              </a:lnSpc>
              <a:spcBef>
                <a:spcPct val="0"/>
              </a:spcBef>
            </a:pPr>
            <a:r>
              <a:rPr lang="en-US" sz="2597" b="1">
                <a:solidFill>
                  <a:srgbClr val="000000"/>
                </a:solidFill>
                <a:latin typeface="Arial Bold"/>
                <a:ea typeface="Arial Bold"/>
                <a:cs typeface="Arial Bold"/>
                <a:sym typeface="Arial Bold"/>
              </a:rPr>
              <a:t>Segment 1 (15%)</a:t>
            </a:r>
            <a:r>
              <a:rPr lang="en-US" sz="2597">
                <a:solidFill>
                  <a:srgbClr val="000000"/>
                </a:solidFill>
                <a:latin typeface="Arial"/>
                <a:ea typeface="Arial"/>
                <a:cs typeface="Arial"/>
                <a:sym typeface="Arial"/>
              </a:rPr>
              <a:t>: </a:t>
            </a:r>
            <a:r>
              <a:rPr lang="en-US" sz="2597" b="1">
                <a:solidFill>
                  <a:srgbClr val="000000"/>
                </a:solidFill>
                <a:latin typeface="Arial Bold"/>
                <a:ea typeface="Arial Bold"/>
                <a:cs typeface="Arial Bold"/>
                <a:sym typeface="Arial Bold"/>
              </a:rPr>
              <a:t>Sustainability Prospects</a:t>
            </a:r>
          </a:p>
          <a:p>
            <a:pPr marL="560827" lvl="1" indent="-280413" algn="just">
              <a:lnSpc>
                <a:spcPts val="3636"/>
              </a:lnSpc>
              <a:buFont typeface="Arial"/>
              <a:buChar char="•"/>
            </a:pPr>
            <a:r>
              <a:rPr lang="en-US" sz="2597">
                <a:solidFill>
                  <a:srgbClr val="000000"/>
                </a:solidFill>
                <a:latin typeface="Arial"/>
                <a:ea typeface="Arial"/>
                <a:cs typeface="Arial"/>
                <a:sym typeface="Arial"/>
              </a:rPr>
              <a:t>Higher preference for affordability and sustainability.</a:t>
            </a:r>
          </a:p>
          <a:p>
            <a:pPr marL="560827" lvl="1" indent="-280413" algn="just">
              <a:lnSpc>
                <a:spcPts val="3636"/>
              </a:lnSpc>
              <a:buFont typeface="Arial"/>
              <a:buChar char="•"/>
            </a:pPr>
            <a:r>
              <a:rPr lang="en-US" sz="2597">
                <a:solidFill>
                  <a:srgbClr val="000000"/>
                </a:solidFill>
                <a:latin typeface="Arial"/>
                <a:ea typeface="Arial"/>
                <a:cs typeface="Arial"/>
                <a:sym typeface="Arial"/>
              </a:rPr>
              <a:t>Similar foremost interest is shown over packaging and customizable jewelry.</a:t>
            </a:r>
          </a:p>
          <a:p>
            <a:pPr algn="just">
              <a:lnSpc>
                <a:spcPts val="3636"/>
              </a:lnSpc>
              <a:spcBef>
                <a:spcPct val="0"/>
              </a:spcBef>
            </a:pPr>
            <a:endParaRPr lang="en-US" sz="2597">
              <a:solidFill>
                <a:srgbClr val="000000"/>
              </a:solidFill>
              <a:latin typeface="Arial"/>
              <a:ea typeface="Arial"/>
              <a:cs typeface="Arial"/>
              <a:sym typeface="Arial"/>
            </a:endParaRPr>
          </a:p>
          <a:p>
            <a:pPr algn="just">
              <a:lnSpc>
                <a:spcPts val="3636"/>
              </a:lnSpc>
              <a:spcBef>
                <a:spcPct val="0"/>
              </a:spcBef>
            </a:pPr>
            <a:r>
              <a:rPr lang="en-US" sz="2597" b="1">
                <a:solidFill>
                  <a:srgbClr val="000000"/>
                </a:solidFill>
                <a:latin typeface="Arial Bold"/>
                <a:ea typeface="Arial Bold"/>
                <a:cs typeface="Arial Bold"/>
                <a:sym typeface="Arial Bold"/>
              </a:rPr>
              <a:t>Segment 2 (16%): Price sensitive Buyers</a:t>
            </a:r>
          </a:p>
          <a:p>
            <a:pPr marL="560827" lvl="1" indent="-280413" algn="just">
              <a:lnSpc>
                <a:spcPts val="3636"/>
              </a:lnSpc>
              <a:buFont typeface="Arial"/>
              <a:buChar char="•"/>
            </a:pPr>
            <a:r>
              <a:rPr lang="en-US" sz="2597">
                <a:solidFill>
                  <a:srgbClr val="000000"/>
                </a:solidFill>
                <a:latin typeface="Arial"/>
                <a:ea typeface="Arial"/>
                <a:cs typeface="Arial"/>
                <a:sym typeface="Arial"/>
              </a:rPr>
              <a:t>Sustainability dominates customer preferences.</a:t>
            </a:r>
          </a:p>
          <a:p>
            <a:pPr marL="560827" lvl="1" indent="-280413" algn="just">
              <a:lnSpc>
                <a:spcPts val="3636"/>
              </a:lnSpc>
              <a:buFont typeface="Arial"/>
              <a:buChar char="•"/>
            </a:pPr>
            <a:r>
              <a:rPr lang="en-US" sz="2597">
                <a:solidFill>
                  <a:srgbClr val="000000"/>
                </a:solidFill>
                <a:latin typeface="Arial"/>
                <a:ea typeface="Arial"/>
                <a:cs typeface="Arial"/>
                <a:sym typeface="Arial"/>
              </a:rPr>
              <a:t>Least interest is projected for online shopping online for premium prices.</a:t>
            </a:r>
          </a:p>
          <a:p>
            <a:pPr algn="just">
              <a:lnSpc>
                <a:spcPts val="3636"/>
              </a:lnSpc>
              <a:spcBef>
                <a:spcPct val="0"/>
              </a:spcBef>
            </a:pPr>
            <a:endParaRPr lang="en-US" sz="2597">
              <a:solidFill>
                <a:srgbClr val="000000"/>
              </a:solidFill>
              <a:latin typeface="Arial"/>
              <a:ea typeface="Arial"/>
              <a:cs typeface="Arial"/>
              <a:sym typeface="Arial"/>
            </a:endParaRPr>
          </a:p>
          <a:p>
            <a:pPr algn="just">
              <a:lnSpc>
                <a:spcPts val="3636"/>
              </a:lnSpc>
              <a:spcBef>
                <a:spcPct val="0"/>
              </a:spcBef>
            </a:pPr>
            <a:r>
              <a:rPr lang="en-US" sz="2597" b="1">
                <a:solidFill>
                  <a:srgbClr val="000000"/>
                </a:solidFill>
                <a:latin typeface="Arial Bold"/>
                <a:ea typeface="Arial Bold"/>
                <a:cs typeface="Arial Bold"/>
                <a:sym typeface="Arial Bold"/>
              </a:rPr>
              <a:t>Segment 3 (20%): Budget-Savvy Shoppers</a:t>
            </a:r>
          </a:p>
          <a:p>
            <a:pPr marL="560827" lvl="1" indent="-280413" algn="just">
              <a:lnSpc>
                <a:spcPts val="3636"/>
              </a:lnSpc>
              <a:buFont typeface="Arial"/>
              <a:buChar char="•"/>
            </a:pPr>
            <a:r>
              <a:rPr lang="en-US" sz="2597">
                <a:solidFill>
                  <a:srgbClr val="000000"/>
                </a:solidFill>
                <a:latin typeface="Arial"/>
                <a:ea typeface="Arial"/>
                <a:cs typeface="Arial"/>
                <a:sym typeface="Arial"/>
              </a:rPr>
              <a:t>Affordability and sustainable items accepted at higher range over premium price items.</a:t>
            </a:r>
          </a:p>
          <a:p>
            <a:pPr marL="560827" lvl="1" indent="-280413" algn="just">
              <a:lnSpc>
                <a:spcPts val="3636"/>
              </a:lnSpc>
              <a:buFont typeface="Arial"/>
              <a:buChar char="•"/>
            </a:pPr>
            <a:r>
              <a:rPr lang="en-US" sz="2597">
                <a:solidFill>
                  <a:srgbClr val="000000"/>
                </a:solidFill>
                <a:latin typeface="Arial"/>
                <a:ea typeface="Arial"/>
                <a:cs typeface="Arial"/>
                <a:sym typeface="Arial"/>
              </a:rPr>
              <a:t>Less interest is shown while shopping online and various other packaging experiences.</a:t>
            </a:r>
          </a:p>
          <a:p>
            <a:pPr algn="just">
              <a:lnSpc>
                <a:spcPts val="3636"/>
              </a:lnSpc>
              <a:spcBef>
                <a:spcPct val="0"/>
              </a:spcBef>
            </a:pPr>
            <a:endParaRPr lang="en-US" sz="2597">
              <a:solidFill>
                <a:srgbClr val="000000"/>
              </a:solidFill>
              <a:latin typeface="Arial"/>
              <a:ea typeface="Arial"/>
              <a:cs typeface="Arial"/>
              <a:sym typeface="Arial"/>
            </a:endParaRPr>
          </a:p>
          <a:p>
            <a:pPr algn="just">
              <a:lnSpc>
                <a:spcPts val="3636"/>
              </a:lnSpc>
              <a:spcBef>
                <a:spcPct val="0"/>
              </a:spcBef>
            </a:pPr>
            <a:endParaRPr lang="en-US" sz="2597">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sp>
      <p:sp>
        <p:nvSpPr>
          <p:cNvPr id="3" name="TextBox 3"/>
          <p:cNvSpPr txBox="1"/>
          <p:nvPr/>
        </p:nvSpPr>
        <p:spPr>
          <a:xfrm>
            <a:off x="578392" y="990600"/>
            <a:ext cx="10857104" cy="1184919"/>
          </a:xfrm>
          <a:prstGeom prst="rect">
            <a:avLst/>
          </a:prstGeom>
        </p:spPr>
        <p:txBody>
          <a:bodyPr lIns="0" tIns="0" rIns="0" bIns="0" rtlCol="0" anchor="t">
            <a:spAutoFit/>
          </a:bodyPr>
          <a:lstStyle/>
          <a:p>
            <a:pPr algn="ctr">
              <a:lnSpc>
                <a:spcPts val="4320"/>
              </a:lnSpc>
            </a:pPr>
            <a:r>
              <a:rPr lang="en-US" sz="4000" b="1" spc="304">
                <a:solidFill>
                  <a:srgbClr val="000000"/>
                </a:solidFill>
                <a:latin typeface="Arial Bold"/>
                <a:ea typeface="Arial Bold"/>
                <a:cs typeface="Arial Bold"/>
                <a:sym typeface="Arial Bold"/>
              </a:rPr>
              <a:t>STATISTICAL ANALYSIS OF 5 SEGMENTS </a:t>
            </a:r>
          </a:p>
        </p:txBody>
      </p:sp>
      <p:grpSp>
        <p:nvGrpSpPr>
          <p:cNvPr id="4" name="Group 4"/>
          <p:cNvGrpSpPr/>
          <p:nvPr/>
        </p:nvGrpSpPr>
        <p:grpSpPr>
          <a:xfrm>
            <a:off x="13544489" y="1330647"/>
            <a:ext cx="4474269" cy="7365649"/>
            <a:chOff x="0" y="0"/>
            <a:chExt cx="5965691" cy="9820865"/>
          </a:xfrm>
        </p:grpSpPr>
        <p:grpSp>
          <p:nvGrpSpPr>
            <p:cNvPr id="5" name="Group 5"/>
            <p:cNvGrpSpPr>
              <a:grpSpLocks noChangeAspect="1"/>
            </p:cNvGrpSpPr>
            <p:nvPr/>
          </p:nvGrpSpPr>
          <p:grpSpPr>
            <a:xfrm>
              <a:off x="0" y="6691263"/>
              <a:ext cx="5965691" cy="3129602"/>
              <a:chOff x="0" y="0"/>
              <a:chExt cx="6350000" cy="3331210"/>
            </a:xfrm>
          </p:grpSpPr>
          <p:sp>
            <p:nvSpPr>
              <p:cNvPr id="6" name="Freeform 6"/>
              <p:cNvSpPr/>
              <p:nvPr/>
            </p:nvSpPr>
            <p:spPr>
              <a:xfrm>
                <a:off x="0" y="0"/>
                <a:ext cx="6350000" cy="3331210"/>
              </a:xfrm>
              <a:custGeom>
                <a:avLst/>
                <a:gdLst/>
                <a:ahLst/>
                <a:cxnLst/>
                <a:rect l="l" t="t" r="r" b="b"/>
                <a:pathLst>
                  <a:path w="6350000" h="3331210">
                    <a:moveTo>
                      <a:pt x="6209030" y="0"/>
                    </a:moveTo>
                    <a:lnTo>
                      <a:pt x="140970" y="0"/>
                    </a:lnTo>
                    <a:cubicBezTo>
                      <a:pt x="63500" y="0"/>
                      <a:pt x="0" y="62230"/>
                      <a:pt x="0" y="138430"/>
                    </a:cubicBezTo>
                    <a:lnTo>
                      <a:pt x="0" y="3192780"/>
                    </a:lnTo>
                    <a:cubicBezTo>
                      <a:pt x="0" y="3268980"/>
                      <a:pt x="63500" y="3331210"/>
                      <a:pt x="140970" y="3331210"/>
                    </a:cubicBezTo>
                    <a:lnTo>
                      <a:pt x="6209030" y="3331210"/>
                    </a:lnTo>
                    <a:cubicBezTo>
                      <a:pt x="6286500" y="3331210"/>
                      <a:pt x="6350000" y="3268980"/>
                      <a:pt x="6350000" y="3192780"/>
                    </a:cubicBezTo>
                    <a:lnTo>
                      <a:pt x="6350000" y="138430"/>
                    </a:lnTo>
                    <a:cubicBezTo>
                      <a:pt x="6350000" y="62230"/>
                      <a:pt x="6286500" y="0"/>
                      <a:pt x="6209030" y="0"/>
                    </a:cubicBezTo>
                    <a:close/>
                  </a:path>
                </a:pathLst>
              </a:custGeom>
              <a:blipFill>
                <a:blip r:embed="rId3"/>
                <a:stretch>
                  <a:fillRect t="-152059" b="-33872"/>
                </a:stretch>
              </a:blipFill>
            </p:spPr>
          </p:sp>
        </p:grpSp>
        <p:grpSp>
          <p:nvGrpSpPr>
            <p:cNvPr id="7" name="Group 7"/>
            <p:cNvGrpSpPr>
              <a:grpSpLocks noChangeAspect="1"/>
            </p:cNvGrpSpPr>
            <p:nvPr/>
          </p:nvGrpSpPr>
          <p:grpSpPr>
            <a:xfrm>
              <a:off x="0" y="3335221"/>
              <a:ext cx="5965691" cy="3129602"/>
              <a:chOff x="0" y="0"/>
              <a:chExt cx="6350000" cy="3331210"/>
            </a:xfrm>
          </p:grpSpPr>
          <p:sp>
            <p:nvSpPr>
              <p:cNvPr id="8" name="Freeform 8"/>
              <p:cNvSpPr/>
              <p:nvPr/>
            </p:nvSpPr>
            <p:spPr>
              <a:xfrm>
                <a:off x="0" y="0"/>
                <a:ext cx="6350000" cy="3331210"/>
              </a:xfrm>
              <a:custGeom>
                <a:avLst/>
                <a:gdLst/>
                <a:ahLst/>
                <a:cxnLst/>
                <a:rect l="l" t="t" r="r" b="b"/>
                <a:pathLst>
                  <a:path w="6350000" h="3331210">
                    <a:moveTo>
                      <a:pt x="6209030" y="0"/>
                    </a:moveTo>
                    <a:lnTo>
                      <a:pt x="140970" y="0"/>
                    </a:lnTo>
                    <a:cubicBezTo>
                      <a:pt x="63500" y="0"/>
                      <a:pt x="0" y="62230"/>
                      <a:pt x="0" y="138430"/>
                    </a:cubicBezTo>
                    <a:lnTo>
                      <a:pt x="0" y="3192780"/>
                    </a:lnTo>
                    <a:cubicBezTo>
                      <a:pt x="0" y="3268980"/>
                      <a:pt x="63500" y="3331210"/>
                      <a:pt x="140970" y="3331210"/>
                    </a:cubicBezTo>
                    <a:lnTo>
                      <a:pt x="6209030" y="3331210"/>
                    </a:lnTo>
                    <a:cubicBezTo>
                      <a:pt x="6286500" y="3331210"/>
                      <a:pt x="6350000" y="3268980"/>
                      <a:pt x="6350000" y="3192780"/>
                    </a:cubicBezTo>
                    <a:lnTo>
                      <a:pt x="6350000" y="138430"/>
                    </a:lnTo>
                    <a:cubicBezTo>
                      <a:pt x="6350000" y="62230"/>
                      <a:pt x="6286500" y="0"/>
                      <a:pt x="6209030" y="0"/>
                    </a:cubicBezTo>
                    <a:close/>
                  </a:path>
                </a:pathLst>
              </a:custGeom>
              <a:blipFill>
                <a:blip r:embed="rId4"/>
                <a:stretch>
                  <a:fillRect t="-144927" b="-41004"/>
                </a:stretch>
              </a:blipFill>
            </p:spPr>
          </p:sp>
        </p:grpSp>
        <p:grpSp>
          <p:nvGrpSpPr>
            <p:cNvPr id="9" name="Group 9"/>
            <p:cNvGrpSpPr>
              <a:grpSpLocks noChangeAspect="1"/>
            </p:cNvGrpSpPr>
            <p:nvPr/>
          </p:nvGrpSpPr>
          <p:grpSpPr>
            <a:xfrm>
              <a:off x="0" y="0"/>
              <a:ext cx="5965691" cy="3129602"/>
              <a:chOff x="0" y="0"/>
              <a:chExt cx="6350000" cy="3331210"/>
            </a:xfrm>
          </p:grpSpPr>
          <p:sp>
            <p:nvSpPr>
              <p:cNvPr id="10" name="Freeform 10"/>
              <p:cNvSpPr/>
              <p:nvPr/>
            </p:nvSpPr>
            <p:spPr>
              <a:xfrm>
                <a:off x="0" y="0"/>
                <a:ext cx="6350000" cy="3331210"/>
              </a:xfrm>
              <a:custGeom>
                <a:avLst/>
                <a:gdLst/>
                <a:ahLst/>
                <a:cxnLst/>
                <a:rect l="l" t="t" r="r" b="b"/>
                <a:pathLst>
                  <a:path w="6350000" h="3331210">
                    <a:moveTo>
                      <a:pt x="6209030" y="0"/>
                    </a:moveTo>
                    <a:lnTo>
                      <a:pt x="140970" y="0"/>
                    </a:lnTo>
                    <a:cubicBezTo>
                      <a:pt x="63500" y="0"/>
                      <a:pt x="0" y="62230"/>
                      <a:pt x="0" y="138430"/>
                    </a:cubicBezTo>
                    <a:lnTo>
                      <a:pt x="0" y="3192780"/>
                    </a:lnTo>
                    <a:cubicBezTo>
                      <a:pt x="0" y="3268980"/>
                      <a:pt x="63500" y="3331210"/>
                      <a:pt x="140970" y="3331210"/>
                    </a:cubicBezTo>
                    <a:lnTo>
                      <a:pt x="6209030" y="3331210"/>
                    </a:lnTo>
                    <a:cubicBezTo>
                      <a:pt x="6286500" y="3331210"/>
                      <a:pt x="6350000" y="3268980"/>
                      <a:pt x="6350000" y="3192780"/>
                    </a:cubicBezTo>
                    <a:lnTo>
                      <a:pt x="6350000" y="138430"/>
                    </a:lnTo>
                    <a:cubicBezTo>
                      <a:pt x="6350000" y="62230"/>
                      <a:pt x="6286500" y="0"/>
                      <a:pt x="6209030" y="0"/>
                    </a:cubicBezTo>
                    <a:close/>
                  </a:path>
                </a:pathLst>
              </a:custGeom>
              <a:blipFill>
                <a:blip r:embed="rId5"/>
                <a:stretch>
                  <a:fillRect t="-146965" b="-38966"/>
                </a:stretch>
              </a:blipFill>
            </p:spPr>
          </p:sp>
        </p:grpSp>
      </p:grpSp>
      <p:sp>
        <p:nvSpPr>
          <p:cNvPr id="11" name="TextBox 11"/>
          <p:cNvSpPr txBox="1"/>
          <p:nvPr/>
        </p:nvSpPr>
        <p:spPr>
          <a:xfrm>
            <a:off x="843261" y="2697476"/>
            <a:ext cx="12377538" cy="4116278"/>
          </a:xfrm>
          <a:prstGeom prst="rect">
            <a:avLst/>
          </a:prstGeom>
        </p:spPr>
        <p:txBody>
          <a:bodyPr lIns="0" tIns="0" rIns="0" bIns="0" rtlCol="0" anchor="t">
            <a:spAutoFit/>
          </a:bodyPr>
          <a:lstStyle/>
          <a:p>
            <a:pPr algn="just">
              <a:lnSpc>
                <a:spcPts val="4094"/>
              </a:lnSpc>
              <a:spcBef>
                <a:spcPct val="0"/>
              </a:spcBef>
            </a:pPr>
            <a:r>
              <a:rPr lang="en-US" sz="2924" b="1">
                <a:solidFill>
                  <a:srgbClr val="000000"/>
                </a:solidFill>
                <a:latin typeface="Arial Bold"/>
                <a:ea typeface="Arial Bold"/>
                <a:cs typeface="Arial Bold"/>
                <a:sym typeface="Arial Bold"/>
              </a:rPr>
              <a:t>Segment 4 (24%): Comfort Seekers</a:t>
            </a:r>
          </a:p>
          <a:p>
            <a:pPr marL="631497" lvl="1" indent="-315748" algn="just">
              <a:lnSpc>
                <a:spcPts val="4094"/>
              </a:lnSpc>
              <a:buFont typeface="Arial"/>
              <a:buChar char="•"/>
            </a:pPr>
            <a:r>
              <a:rPr lang="en-US" sz="2924">
                <a:solidFill>
                  <a:srgbClr val="000000"/>
                </a:solidFill>
                <a:latin typeface="Arial"/>
                <a:ea typeface="Arial"/>
                <a:cs typeface="Arial"/>
                <a:sym typeface="Arial"/>
              </a:rPr>
              <a:t>A Stronger level of pitching is shown in comfort than any other likings .</a:t>
            </a:r>
          </a:p>
          <a:p>
            <a:pPr marL="631497" lvl="1" indent="-315748" algn="just">
              <a:lnSpc>
                <a:spcPts val="4094"/>
              </a:lnSpc>
              <a:buFont typeface="Arial"/>
              <a:buChar char="•"/>
            </a:pPr>
            <a:r>
              <a:rPr lang="en-US" sz="2924">
                <a:solidFill>
                  <a:srgbClr val="000000"/>
                </a:solidFill>
                <a:latin typeface="Arial"/>
                <a:ea typeface="Arial"/>
                <a:cs typeface="Arial"/>
                <a:sym typeface="Arial"/>
              </a:rPr>
              <a:t>A Low level of interest is shown in sustainability than customized jewels</a:t>
            </a:r>
          </a:p>
          <a:p>
            <a:pPr algn="just">
              <a:lnSpc>
                <a:spcPts val="4094"/>
              </a:lnSpc>
              <a:spcBef>
                <a:spcPct val="0"/>
              </a:spcBef>
            </a:pPr>
            <a:r>
              <a:rPr lang="en-US" sz="2924">
                <a:solidFill>
                  <a:srgbClr val="000000"/>
                </a:solidFill>
                <a:latin typeface="Arial"/>
                <a:ea typeface="Arial"/>
                <a:cs typeface="Arial"/>
                <a:sym typeface="Arial"/>
              </a:rPr>
              <a:t>.</a:t>
            </a:r>
          </a:p>
          <a:p>
            <a:pPr algn="just">
              <a:lnSpc>
                <a:spcPts val="4094"/>
              </a:lnSpc>
              <a:spcBef>
                <a:spcPct val="0"/>
              </a:spcBef>
            </a:pPr>
            <a:r>
              <a:rPr lang="en-US" sz="2924" b="1">
                <a:solidFill>
                  <a:srgbClr val="000000"/>
                </a:solidFill>
                <a:latin typeface="Arial Bold"/>
                <a:ea typeface="Arial Bold"/>
                <a:cs typeface="Arial Bold"/>
                <a:sym typeface="Arial Bold"/>
              </a:rPr>
              <a:t>Segment 5 (25%): Customization Lovers</a:t>
            </a:r>
          </a:p>
          <a:p>
            <a:pPr marL="631497" lvl="1" indent="-315748" algn="just">
              <a:lnSpc>
                <a:spcPts val="4094"/>
              </a:lnSpc>
              <a:buFont typeface="Arial"/>
              <a:buChar char="•"/>
            </a:pPr>
            <a:r>
              <a:rPr lang="en-US" sz="2924">
                <a:solidFill>
                  <a:srgbClr val="000000"/>
                </a:solidFill>
                <a:latin typeface="Arial"/>
                <a:ea typeface="Arial"/>
                <a:cs typeface="Arial"/>
                <a:sym typeface="Arial"/>
              </a:rPr>
              <a:t>High preference for customizable and online jewelry.</a:t>
            </a:r>
          </a:p>
          <a:p>
            <a:pPr marL="631497" lvl="1" indent="-315748" algn="just">
              <a:lnSpc>
                <a:spcPts val="4094"/>
              </a:lnSpc>
              <a:buFont typeface="Arial"/>
              <a:buChar char="•"/>
            </a:pPr>
            <a:r>
              <a:rPr lang="en-US" sz="2924">
                <a:solidFill>
                  <a:srgbClr val="000000"/>
                </a:solidFill>
                <a:latin typeface="Arial"/>
                <a:ea typeface="Arial"/>
                <a:cs typeface="Arial"/>
                <a:sym typeface="Arial"/>
              </a:rPr>
              <a:t>Moderate interest towards sustainability and affordability.</a:t>
            </a:r>
          </a:p>
          <a:p>
            <a:pPr algn="just">
              <a:lnSpc>
                <a:spcPts val="4094"/>
              </a:lnSpc>
              <a:spcBef>
                <a:spcPct val="0"/>
              </a:spcBef>
            </a:pPr>
            <a:endParaRPr lang="en-US" sz="2924">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25026" r="-9397" b="-4629"/>
            </a:stretch>
          </a:blipFill>
        </p:spPr>
      </p:sp>
      <p:grpSp>
        <p:nvGrpSpPr>
          <p:cNvPr id="3" name="Group 3"/>
          <p:cNvGrpSpPr>
            <a:grpSpLocks noChangeAspect="1"/>
          </p:cNvGrpSpPr>
          <p:nvPr/>
        </p:nvGrpSpPr>
        <p:grpSpPr>
          <a:xfrm>
            <a:off x="304591" y="298243"/>
            <a:ext cx="2421868" cy="2421858"/>
            <a:chOff x="0" y="0"/>
            <a:chExt cx="6350025" cy="6350000"/>
          </a:xfrm>
        </p:grpSpPr>
        <p:sp>
          <p:nvSpPr>
            <p:cNvPr id="4" name="Freeform 4"/>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3"/>
              <a:stretch>
                <a:fillRect t="-25000" b="-25000"/>
              </a:stretch>
            </a:blipFill>
          </p:spPr>
        </p:sp>
      </p:grpSp>
      <p:grpSp>
        <p:nvGrpSpPr>
          <p:cNvPr id="5" name="Group 5"/>
          <p:cNvGrpSpPr>
            <a:grpSpLocks noChangeAspect="1"/>
          </p:cNvGrpSpPr>
          <p:nvPr/>
        </p:nvGrpSpPr>
        <p:grpSpPr>
          <a:xfrm>
            <a:off x="15238083" y="7418573"/>
            <a:ext cx="2648788" cy="2648778"/>
            <a:chOff x="0" y="0"/>
            <a:chExt cx="6350025" cy="6350000"/>
          </a:xfrm>
        </p:grpSpPr>
        <p:sp>
          <p:nvSpPr>
            <p:cNvPr id="6" name="Freeform 6"/>
            <p:cNvSpPr/>
            <p:nvPr/>
          </p:nvSpPr>
          <p:spPr>
            <a:xfrm>
              <a:off x="0" y="0"/>
              <a:ext cx="6350026" cy="6350000"/>
            </a:xfrm>
            <a:custGeom>
              <a:avLst/>
              <a:gdLst/>
              <a:ahLst/>
              <a:cxnLst/>
              <a:rect l="l" t="t" r="r" b="b"/>
              <a:pathLst>
                <a:path w="6350026" h="6350000">
                  <a:moveTo>
                    <a:pt x="0" y="0"/>
                  </a:moveTo>
                  <a:lnTo>
                    <a:pt x="6350026" y="0"/>
                  </a:lnTo>
                  <a:lnTo>
                    <a:pt x="6350026" y="6350000"/>
                  </a:lnTo>
                  <a:lnTo>
                    <a:pt x="0" y="6350000"/>
                  </a:lnTo>
                  <a:close/>
                </a:path>
              </a:pathLst>
            </a:custGeom>
            <a:blipFill>
              <a:blip r:embed="rId4"/>
              <a:stretch>
                <a:fillRect t="-25000" b="-25000"/>
              </a:stretch>
            </a:blipFill>
          </p:spPr>
        </p:sp>
      </p:grpSp>
      <p:sp>
        <p:nvSpPr>
          <p:cNvPr id="7" name="TextBox 7"/>
          <p:cNvSpPr txBox="1"/>
          <p:nvPr/>
        </p:nvSpPr>
        <p:spPr>
          <a:xfrm>
            <a:off x="3363996" y="510610"/>
            <a:ext cx="13722412" cy="701004"/>
          </a:xfrm>
          <a:prstGeom prst="rect">
            <a:avLst/>
          </a:prstGeom>
        </p:spPr>
        <p:txBody>
          <a:bodyPr lIns="0" tIns="0" rIns="0" bIns="0" rtlCol="0" anchor="t">
            <a:spAutoFit/>
          </a:bodyPr>
          <a:lstStyle/>
          <a:p>
            <a:pPr algn="ctr">
              <a:lnSpc>
                <a:spcPts val="4748"/>
              </a:lnSpc>
            </a:pPr>
            <a:r>
              <a:rPr lang="en-US" sz="4396" b="1" spc="334">
                <a:solidFill>
                  <a:srgbClr val="000000"/>
                </a:solidFill>
                <a:latin typeface="Arial Bold"/>
                <a:ea typeface="Arial Bold"/>
                <a:cs typeface="Arial Bold"/>
                <a:sym typeface="Arial Bold"/>
              </a:rPr>
              <a:t>TARGETED CUSTOMER SEGMENTS</a:t>
            </a:r>
          </a:p>
        </p:txBody>
      </p:sp>
      <p:sp>
        <p:nvSpPr>
          <p:cNvPr id="8" name="TextBox 8"/>
          <p:cNvSpPr txBox="1"/>
          <p:nvPr/>
        </p:nvSpPr>
        <p:spPr>
          <a:xfrm>
            <a:off x="2987166" y="1968856"/>
            <a:ext cx="11791674" cy="5915645"/>
          </a:xfrm>
          <a:prstGeom prst="rect">
            <a:avLst/>
          </a:prstGeom>
        </p:spPr>
        <p:txBody>
          <a:bodyPr lIns="0" tIns="0" rIns="0" bIns="0" rtlCol="0" anchor="t">
            <a:spAutoFit/>
          </a:bodyPr>
          <a:lstStyle/>
          <a:p>
            <a:pPr algn="just">
              <a:lnSpc>
                <a:spcPts val="4678"/>
              </a:lnSpc>
            </a:pPr>
            <a:r>
              <a:rPr lang="en-US" sz="3341" b="1">
                <a:solidFill>
                  <a:srgbClr val="000000"/>
                </a:solidFill>
                <a:latin typeface="Arial Bold"/>
                <a:ea typeface="Arial Bold"/>
                <a:cs typeface="Arial Bold"/>
                <a:sym typeface="Arial Bold"/>
              </a:rPr>
              <a:t>Segments 2, 3, and 5</a:t>
            </a:r>
            <a:r>
              <a:rPr lang="en-US" sz="3341">
                <a:solidFill>
                  <a:srgbClr val="000000"/>
                </a:solidFill>
                <a:latin typeface="Arial"/>
                <a:ea typeface="Arial"/>
                <a:cs typeface="Arial"/>
                <a:sym typeface="Arial"/>
              </a:rPr>
              <a:t> are ideal for targeted marketing:</a:t>
            </a:r>
          </a:p>
          <a:p>
            <a:pPr algn="just">
              <a:lnSpc>
                <a:spcPts val="4678"/>
              </a:lnSpc>
            </a:pPr>
            <a:r>
              <a:rPr lang="en-US" sz="3341" b="1">
                <a:solidFill>
                  <a:srgbClr val="000000"/>
                </a:solidFill>
                <a:latin typeface="Arial Bold"/>
                <a:ea typeface="Arial Bold"/>
                <a:cs typeface="Arial Bold"/>
                <a:sym typeface="Arial Bold"/>
              </a:rPr>
              <a:t>Segment 2:</a:t>
            </a:r>
            <a:r>
              <a:rPr lang="en-US" sz="3341">
                <a:solidFill>
                  <a:srgbClr val="000000"/>
                </a:solidFill>
                <a:latin typeface="Arial"/>
                <a:ea typeface="Arial"/>
                <a:cs typeface="Arial"/>
                <a:sym typeface="Arial"/>
              </a:rPr>
              <a:t> </a:t>
            </a:r>
            <a:r>
              <a:rPr lang="en-US" sz="3341" b="1">
                <a:solidFill>
                  <a:srgbClr val="000000"/>
                </a:solidFill>
                <a:latin typeface="Arial Bold"/>
                <a:ea typeface="Arial Bold"/>
                <a:cs typeface="Arial Bold"/>
                <a:sym typeface="Arial Bold"/>
              </a:rPr>
              <a:t>Sustainability-Focused Buyers</a:t>
            </a:r>
          </a:p>
          <a:p>
            <a:pPr algn="just">
              <a:lnSpc>
                <a:spcPts val="4678"/>
              </a:lnSpc>
            </a:pPr>
            <a:r>
              <a:rPr lang="en-US" sz="3341">
                <a:solidFill>
                  <a:srgbClr val="000000"/>
                </a:solidFill>
                <a:latin typeface="Arial"/>
                <a:ea typeface="Arial"/>
                <a:cs typeface="Arial"/>
                <a:sym typeface="Arial"/>
              </a:rPr>
              <a:t>High preference for eco-friendly products and ethical practices.</a:t>
            </a:r>
          </a:p>
          <a:p>
            <a:pPr algn="just">
              <a:lnSpc>
                <a:spcPts val="4678"/>
              </a:lnSpc>
            </a:pPr>
            <a:endParaRPr lang="en-US" sz="3341">
              <a:solidFill>
                <a:srgbClr val="000000"/>
              </a:solidFill>
              <a:latin typeface="Arial"/>
              <a:ea typeface="Arial"/>
              <a:cs typeface="Arial"/>
              <a:sym typeface="Arial"/>
            </a:endParaRPr>
          </a:p>
          <a:p>
            <a:pPr algn="just">
              <a:lnSpc>
                <a:spcPts val="4678"/>
              </a:lnSpc>
            </a:pPr>
            <a:r>
              <a:rPr lang="en-US" sz="3341" b="1">
                <a:solidFill>
                  <a:srgbClr val="000000"/>
                </a:solidFill>
                <a:latin typeface="Arial Bold"/>
                <a:ea typeface="Arial Bold"/>
                <a:cs typeface="Arial Bold"/>
                <a:sym typeface="Arial Bold"/>
              </a:rPr>
              <a:t>Segment 3:</a:t>
            </a:r>
            <a:r>
              <a:rPr lang="en-US" sz="3341">
                <a:solidFill>
                  <a:srgbClr val="000000"/>
                </a:solidFill>
                <a:latin typeface="Arial"/>
                <a:ea typeface="Arial"/>
                <a:cs typeface="Arial"/>
                <a:sym typeface="Arial"/>
              </a:rPr>
              <a:t> </a:t>
            </a:r>
            <a:r>
              <a:rPr lang="en-US" sz="3341" b="1">
                <a:solidFill>
                  <a:srgbClr val="000000"/>
                </a:solidFill>
                <a:latin typeface="Arial Bold"/>
                <a:ea typeface="Arial Bold"/>
                <a:cs typeface="Arial Bold"/>
                <a:sym typeface="Arial Bold"/>
              </a:rPr>
              <a:t>Budget-Savvy Shoppers</a:t>
            </a:r>
          </a:p>
          <a:p>
            <a:pPr algn="just">
              <a:lnSpc>
                <a:spcPts val="4678"/>
              </a:lnSpc>
            </a:pPr>
            <a:r>
              <a:rPr lang="en-US" sz="3341">
                <a:solidFill>
                  <a:srgbClr val="000000"/>
                </a:solidFill>
                <a:latin typeface="Arial"/>
                <a:ea typeface="Arial"/>
                <a:cs typeface="Arial"/>
                <a:sym typeface="Arial"/>
              </a:rPr>
              <a:t>Prioritize affordability and value-for-money offers.</a:t>
            </a:r>
          </a:p>
          <a:p>
            <a:pPr algn="just">
              <a:lnSpc>
                <a:spcPts val="4678"/>
              </a:lnSpc>
            </a:pPr>
            <a:endParaRPr lang="en-US" sz="3341">
              <a:solidFill>
                <a:srgbClr val="000000"/>
              </a:solidFill>
              <a:latin typeface="Arial"/>
              <a:ea typeface="Arial"/>
              <a:cs typeface="Arial"/>
              <a:sym typeface="Arial"/>
            </a:endParaRPr>
          </a:p>
          <a:p>
            <a:pPr algn="just">
              <a:lnSpc>
                <a:spcPts val="4678"/>
              </a:lnSpc>
            </a:pPr>
            <a:r>
              <a:rPr lang="en-US" sz="3341" b="1">
                <a:solidFill>
                  <a:srgbClr val="000000"/>
                </a:solidFill>
                <a:latin typeface="Arial Bold"/>
                <a:ea typeface="Arial Bold"/>
                <a:cs typeface="Arial Bold"/>
                <a:sym typeface="Arial Bold"/>
              </a:rPr>
              <a:t>Segment 5: Customization Lovers</a:t>
            </a:r>
          </a:p>
          <a:p>
            <a:pPr algn="just">
              <a:lnSpc>
                <a:spcPts val="4678"/>
              </a:lnSpc>
            </a:pPr>
            <a:r>
              <a:rPr lang="en-US" sz="3341">
                <a:solidFill>
                  <a:srgbClr val="000000"/>
                </a:solidFill>
                <a:latin typeface="Arial"/>
                <a:ea typeface="Arial"/>
                <a:cs typeface="Arial"/>
                <a:sym typeface="Arial"/>
              </a:rPr>
              <a:t>Seek personalized jewelry and self-purchase options.</a:t>
            </a:r>
          </a:p>
          <a:p>
            <a:pPr algn="ctr">
              <a:lnSpc>
                <a:spcPts val="4678"/>
              </a:lnSpc>
              <a:spcBef>
                <a:spcPct val="0"/>
              </a:spcBef>
            </a:pPr>
            <a:endParaRPr lang="en-US" sz="3341">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TotalTime>
  <Words>951</Words>
  <Application>Microsoft Office PowerPoint</Application>
  <PresentationFormat>Custom</PresentationFormat>
  <Paragraphs>122</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 Bold</vt:lpstr>
      <vt:lpstr>Arial</vt:lpstr>
      <vt:lpstr>Calibri</vt:lpstr>
      <vt:lpstr>Playfair Display SC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MKTG - 612 PPT</dc:title>
  <cp:lastModifiedBy>STSC</cp:lastModifiedBy>
  <cp:revision>6</cp:revision>
  <dcterms:created xsi:type="dcterms:W3CDTF">2006-08-16T00:00:00Z</dcterms:created>
  <dcterms:modified xsi:type="dcterms:W3CDTF">2024-12-09T02:11:20Z</dcterms:modified>
  <dc:identifier>DAGYkxunhKg</dc:identifier>
</cp:coreProperties>
</file>

<file path=docProps/thumbnail.jpeg>
</file>